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sldIdLst>
    <p:sldId id="256" r:id="rId2"/>
    <p:sldId id="302" r:id="rId3"/>
    <p:sldId id="323" r:id="rId4"/>
    <p:sldId id="351" r:id="rId5"/>
    <p:sldId id="352" r:id="rId6"/>
    <p:sldId id="353" r:id="rId7"/>
    <p:sldId id="359" r:id="rId8"/>
    <p:sldId id="307" r:id="rId9"/>
    <p:sldId id="306" r:id="rId10"/>
    <p:sldId id="358" r:id="rId11"/>
    <p:sldId id="308" r:id="rId12"/>
    <p:sldId id="324" r:id="rId13"/>
    <p:sldId id="326" r:id="rId14"/>
    <p:sldId id="325" r:id="rId15"/>
    <p:sldId id="343" r:id="rId16"/>
    <p:sldId id="316" r:id="rId17"/>
    <p:sldId id="342" r:id="rId18"/>
    <p:sldId id="328" r:id="rId19"/>
    <p:sldId id="354" r:id="rId20"/>
    <p:sldId id="295" r:id="rId21"/>
    <p:sldId id="348" r:id="rId22"/>
    <p:sldId id="347" r:id="rId23"/>
    <p:sldId id="321" r:id="rId24"/>
    <p:sldId id="355" r:id="rId25"/>
    <p:sldId id="356" r:id="rId26"/>
    <p:sldId id="339" r:id="rId27"/>
    <p:sldId id="340" r:id="rId28"/>
    <p:sldId id="357" r:id="rId29"/>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91"/>
    <a:srgbClr val="FF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67894" autoAdjust="0"/>
  </p:normalViewPr>
  <p:slideViewPr>
    <p:cSldViewPr>
      <p:cViewPr varScale="1">
        <p:scale>
          <a:sx n="123" d="100"/>
          <a:sy n="123" d="100"/>
        </p:scale>
        <p:origin x="1188" y="10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EE1EBA-AC86-4632-8267-60DAA6EE8046}" type="datetimeFigureOut">
              <a:rPr lang="nl-NL" smtClean="0"/>
              <a:t>6-1-2016</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EF2B7B-34A8-4724-86CF-428DD182CBEA}" type="slidenum">
              <a:rPr lang="nl-NL" smtClean="0"/>
              <a:t>‹#›</a:t>
            </a:fld>
            <a:endParaRPr lang="nl-NL"/>
          </a:p>
        </p:txBody>
      </p:sp>
    </p:spTree>
    <p:extLst>
      <p:ext uri="{BB962C8B-B14F-4D97-AF65-F5344CB8AC3E}">
        <p14:creationId xmlns:p14="http://schemas.microsoft.com/office/powerpoint/2010/main" val="3791582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1</a:t>
            </a:fld>
            <a:endParaRPr lang="nl-NL"/>
          </a:p>
        </p:txBody>
      </p:sp>
    </p:spTree>
    <p:extLst>
      <p:ext uri="{BB962C8B-B14F-4D97-AF65-F5344CB8AC3E}">
        <p14:creationId xmlns:p14="http://schemas.microsoft.com/office/powerpoint/2010/main" val="3181526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we see</a:t>
            </a:r>
            <a:r>
              <a:rPr lang="en-US" sz="1200" kern="1200" baseline="0" dirty="0" smtClean="0">
                <a:solidFill>
                  <a:schemeClr val="tx1"/>
                </a:solidFill>
                <a:effectLst/>
                <a:latin typeface="+mn-lt"/>
                <a:ea typeface="+mn-ea"/>
                <a:cs typeface="+mn-cs"/>
              </a:rPr>
              <a:t> an overall view of the Preprocessing steps to make the raw images ready for feature extraction</a:t>
            </a:r>
          </a:p>
        </p:txBody>
      </p:sp>
      <p:sp>
        <p:nvSpPr>
          <p:cNvPr id="4" name="Slide Number Placeholder 3"/>
          <p:cNvSpPr>
            <a:spLocks noGrp="1"/>
          </p:cNvSpPr>
          <p:nvPr>
            <p:ph type="sldNum" sz="quarter" idx="10"/>
          </p:nvPr>
        </p:nvSpPr>
        <p:spPr/>
        <p:txBody>
          <a:bodyPr/>
          <a:lstStyle/>
          <a:p>
            <a:fld id="{0BEF2B7B-34A8-4724-86CF-428DD182CBEA}" type="slidenum">
              <a:rPr lang="nl-NL" smtClean="0"/>
              <a:t>10</a:t>
            </a:fld>
            <a:endParaRPr lang="nl-NL"/>
          </a:p>
        </p:txBody>
      </p:sp>
    </p:spTree>
    <p:extLst>
      <p:ext uri="{BB962C8B-B14F-4D97-AF65-F5344CB8AC3E}">
        <p14:creationId xmlns:p14="http://schemas.microsoft.com/office/powerpoint/2010/main" val="152739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a:t>
            </a:r>
            <a:r>
              <a:rPr lang="en-US" sz="1200" kern="1200" baseline="0" dirty="0" smtClean="0">
                <a:solidFill>
                  <a:schemeClr val="tx1"/>
                </a:solidFill>
                <a:effectLst/>
                <a:latin typeface="+mn-lt"/>
                <a:ea typeface="+mn-ea"/>
                <a:cs typeface="+mn-cs"/>
              </a:rPr>
              <a:t> due to possible movement of patients during acquiring of the different scans, we perform a linear registration of T1 and T2* to FLAIR scan using FSL-FLIRT. We also perform a non-linear registration form patient space to MNI space.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11</a:t>
            </a:fld>
            <a:endParaRPr lang="nl-NL"/>
          </a:p>
        </p:txBody>
      </p:sp>
    </p:spTree>
    <p:extLst>
      <p:ext uri="{BB962C8B-B14F-4D97-AF65-F5344CB8AC3E}">
        <p14:creationId xmlns:p14="http://schemas.microsoft.com/office/powerpoint/2010/main" val="318694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Then we have </a:t>
            </a:r>
            <a:r>
              <a:rPr lang="en-US" sz="1200" kern="1200" baseline="0" dirty="0" smtClean="0">
                <a:solidFill>
                  <a:schemeClr val="tx1"/>
                </a:solidFill>
                <a:effectLst/>
                <a:latin typeface="+mn-lt"/>
                <a:ea typeface="+mn-ea"/>
                <a:cs typeface="+mn-cs"/>
              </a:rPr>
              <a:t>to strip the skull and for this the Brain Extraction Tool was used on T1 scans because they have the highest resolution</a:t>
            </a:r>
          </a:p>
        </p:txBody>
      </p:sp>
      <p:sp>
        <p:nvSpPr>
          <p:cNvPr id="4" name="Slide Number Placeholder 3"/>
          <p:cNvSpPr>
            <a:spLocks noGrp="1"/>
          </p:cNvSpPr>
          <p:nvPr>
            <p:ph type="sldNum" sz="quarter" idx="10"/>
          </p:nvPr>
        </p:nvSpPr>
        <p:spPr/>
        <p:txBody>
          <a:bodyPr/>
          <a:lstStyle/>
          <a:p>
            <a:fld id="{0BEF2B7B-34A8-4724-86CF-428DD182CBEA}" type="slidenum">
              <a:rPr lang="nl-NL" smtClean="0"/>
              <a:t>12</a:t>
            </a:fld>
            <a:endParaRPr lang="nl-NL"/>
          </a:p>
        </p:txBody>
      </p:sp>
    </p:spTree>
    <p:extLst>
      <p:ext uri="{BB962C8B-B14F-4D97-AF65-F5344CB8AC3E}">
        <p14:creationId xmlns:p14="http://schemas.microsoft.com/office/powerpoint/2010/main" val="44537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is usually observed that there is a bias field</a:t>
            </a:r>
            <a:r>
              <a:rPr lang="en-US" sz="1200" kern="1200" baseline="0" dirty="0" smtClean="0">
                <a:solidFill>
                  <a:schemeClr val="tx1"/>
                </a:solidFill>
                <a:effectLst/>
                <a:latin typeface="+mn-lt"/>
                <a:ea typeface="+mn-ea"/>
                <a:cs typeface="+mn-cs"/>
              </a:rPr>
              <a:t> in the images that means there is some kind of intensity </a:t>
            </a:r>
            <a:r>
              <a:rPr lang="en-US" sz="1200" kern="1200" baseline="0" dirty="0" err="1" smtClean="0">
                <a:solidFill>
                  <a:schemeClr val="tx1"/>
                </a:solidFill>
                <a:effectLst/>
                <a:latin typeface="+mn-lt"/>
                <a:ea typeface="+mn-ea"/>
                <a:cs typeface="+mn-cs"/>
              </a:rPr>
              <a:t>inhemogeniety</a:t>
            </a:r>
            <a:r>
              <a:rPr lang="en-US" sz="1200" kern="1200" baseline="0" dirty="0" smtClean="0">
                <a:solidFill>
                  <a:schemeClr val="tx1"/>
                </a:solidFill>
                <a:effectLst/>
                <a:latin typeface="+mn-lt"/>
                <a:ea typeface="+mn-ea"/>
                <a:cs typeface="+mn-cs"/>
              </a:rPr>
              <a:t> in different locations of the same image.</a:t>
            </a:r>
          </a:p>
          <a:p>
            <a:r>
              <a:rPr lang="en-US" sz="1200" kern="1200" baseline="0" dirty="0" smtClean="0">
                <a:solidFill>
                  <a:schemeClr val="tx1"/>
                </a:solidFill>
                <a:effectLst/>
                <a:latin typeface="+mn-lt"/>
                <a:ea typeface="+mn-ea"/>
                <a:cs typeface="+mn-cs"/>
              </a:rPr>
              <a:t>So FSL-FAST was used to do the correction.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13</a:t>
            </a:fld>
            <a:endParaRPr lang="nl-NL"/>
          </a:p>
        </p:txBody>
      </p:sp>
    </p:spTree>
    <p:extLst>
      <p:ext uri="{BB962C8B-B14F-4D97-AF65-F5344CB8AC3E}">
        <p14:creationId xmlns:p14="http://schemas.microsoft.com/office/powerpoint/2010/main" val="2602006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Even after bias field correction, it is still very</a:t>
            </a:r>
            <a:r>
              <a:rPr lang="en-US" sz="1200" kern="1200" baseline="0" dirty="0" smtClean="0">
                <a:solidFill>
                  <a:schemeClr val="tx1"/>
                </a:solidFill>
                <a:effectLst/>
                <a:latin typeface="+mn-lt"/>
                <a:ea typeface="+mn-ea"/>
                <a:cs typeface="+mn-cs"/>
              </a:rPr>
              <a:t> probable that we have intensity </a:t>
            </a:r>
            <a:r>
              <a:rPr lang="en-US" sz="1200" kern="1200" baseline="0" dirty="0" err="1" smtClean="0">
                <a:solidFill>
                  <a:schemeClr val="tx1"/>
                </a:solidFill>
                <a:effectLst/>
                <a:latin typeface="+mn-lt"/>
                <a:ea typeface="+mn-ea"/>
                <a:cs typeface="+mn-cs"/>
              </a:rPr>
              <a:t>inhemogeniety</a:t>
            </a:r>
            <a:r>
              <a:rPr lang="en-US" sz="1200" kern="1200" baseline="0" dirty="0" smtClean="0">
                <a:solidFill>
                  <a:schemeClr val="tx1"/>
                </a:solidFill>
                <a:effectLst/>
                <a:latin typeface="+mn-lt"/>
                <a:ea typeface="+mn-ea"/>
                <a:cs typeface="+mn-cs"/>
              </a:rPr>
              <a:t> among different subjects, as you see in the two images here.</a:t>
            </a:r>
          </a:p>
          <a:p>
            <a:r>
              <a:rPr lang="en-US" sz="1200" kern="1200" baseline="0" dirty="0" smtClean="0">
                <a:solidFill>
                  <a:schemeClr val="tx1"/>
                </a:solidFill>
                <a:effectLst/>
                <a:latin typeface="+mn-lt"/>
                <a:ea typeface="+mn-ea"/>
                <a:cs typeface="+mn-cs"/>
              </a:rPr>
              <a:t>So we used Gaussian Mixture Modeling to extract 3 brain tissues, which are GM, WM and CSF. (Expectation Maximization has been used for GMM)</a:t>
            </a:r>
          </a:p>
          <a:p>
            <a:r>
              <a:rPr lang="en-US" sz="1200" kern="1200" baseline="0" dirty="0" smtClean="0">
                <a:solidFill>
                  <a:schemeClr val="tx1"/>
                </a:solidFill>
                <a:effectLst/>
                <a:latin typeface="+mn-lt"/>
                <a:ea typeface="+mn-ea"/>
                <a:cs typeface="+mn-cs"/>
              </a:rPr>
              <a:t>Then each voxel intensity is transformed in a fuzzy way based on it’s degree of membership to each tissue.</a:t>
            </a:r>
          </a:p>
        </p:txBody>
      </p:sp>
      <p:sp>
        <p:nvSpPr>
          <p:cNvPr id="4" name="Slide Number Placeholder 3"/>
          <p:cNvSpPr>
            <a:spLocks noGrp="1"/>
          </p:cNvSpPr>
          <p:nvPr>
            <p:ph type="sldNum" sz="quarter" idx="10"/>
          </p:nvPr>
        </p:nvSpPr>
        <p:spPr/>
        <p:txBody>
          <a:bodyPr/>
          <a:lstStyle/>
          <a:p>
            <a:fld id="{0BEF2B7B-34A8-4724-86CF-428DD182CBEA}" type="slidenum">
              <a:rPr lang="nl-NL" smtClean="0"/>
              <a:t>14</a:t>
            </a:fld>
            <a:endParaRPr lang="nl-NL"/>
          </a:p>
        </p:txBody>
      </p:sp>
    </p:spTree>
    <p:extLst>
      <p:ext uri="{BB962C8B-B14F-4D97-AF65-F5344CB8AC3E}">
        <p14:creationId xmlns:p14="http://schemas.microsoft.com/office/powerpoint/2010/main" val="391349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Here we see more details about this process: first we assuming that an intensity X belongs to a specific tissue, we calculate the transformed intensity in the corresponding tissue and then using the belonging probabilities to different tissues, we calculate a weighted average over the 3 possible transformations.</a:t>
            </a:r>
          </a:p>
        </p:txBody>
      </p:sp>
      <p:sp>
        <p:nvSpPr>
          <p:cNvPr id="4" name="Slide Number Placeholder 3"/>
          <p:cNvSpPr>
            <a:spLocks noGrp="1"/>
          </p:cNvSpPr>
          <p:nvPr>
            <p:ph type="sldNum" sz="quarter" idx="10"/>
          </p:nvPr>
        </p:nvSpPr>
        <p:spPr/>
        <p:txBody>
          <a:bodyPr/>
          <a:lstStyle/>
          <a:p>
            <a:fld id="{0BEF2B7B-34A8-4724-86CF-428DD182CBEA}" type="slidenum">
              <a:rPr lang="nl-NL" smtClean="0"/>
              <a:t>15</a:t>
            </a:fld>
            <a:endParaRPr lang="nl-NL"/>
          </a:p>
        </p:txBody>
      </p:sp>
    </p:spTree>
    <p:extLst>
      <p:ext uri="{BB962C8B-B14F-4D97-AF65-F5344CB8AC3E}">
        <p14:creationId xmlns:p14="http://schemas.microsoft.com/office/powerpoint/2010/main" val="845678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Then we start calculating the features. Some of the features that are used are listed here:</a:t>
            </a:r>
          </a:p>
          <a:p>
            <a:r>
              <a:rPr lang="en-US" sz="1200" kern="1200" baseline="0" dirty="0" smtClean="0">
                <a:solidFill>
                  <a:schemeClr val="tx1"/>
                </a:solidFill>
                <a:effectLst/>
                <a:latin typeface="+mn-lt"/>
                <a:ea typeface="+mn-ea"/>
                <a:cs typeface="+mn-cs"/>
              </a:rPr>
              <a:t>	Intensities are the most trivial features one can think of for this task.</a:t>
            </a:r>
          </a:p>
          <a:p>
            <a:r>
              <a:rPr lang="en-US" sz="1200" kern="1200" baseline="0" dirty="0" smtClean="0">
                <a:solidFill>
                  <a:schemeClr val="tx1"/>
                </a:solidFill>
                <a:effectLst/>
                <a:latin typeface="+mn-lt"/>
                <a:ea typeface="+mn-ea"/>
                <a:cs typeface="+mn-cs"/>
              </a:rPr>
              <a:t>	Since we already know that white matter lesions are not uniformly distributed among different locations of the brain, we calculate several features to capture this.</a:t>
            </a:r>
          </a:p>
          <a:p>
            <a:r>
              <a:rPr lang="en-US" sz="1200" kern="1200" baseline="0" dirty="0" smtClean="0">
                <a:solidFill>
                  <a:schemeClr val="tx1"/>
                </a:solidFill>
                <a:effectLst/>
                <a:latin typeface="+mn-lt"/>
                <a:ea typeface="+mn-ea"/>
                <a:cs typeface="+mn-cs"/>
              </a:rPr>
              <a:t>		X, Y and Z coordinates of the corresponding voxel in the MNI space.</a:t>
            </a:r>
          </a:p>
          <a:p>
            <a:r>
              <a:rPr lang="en-US" sz="1200" kern="1200" baseline="0" dirty="0" smtClean="0">
                <a:solidFill>
                  <a:schemeClr val="tx1"/>
                </a:solidFill>
                <a:effectLst/>
                <a:latin typeface="+mn-lt"/>
                <a:ea typeface="+mn-ea"/>
                <a:cs typeface="+mn-cs"/>
              </a:rPr>
              <a:t>		Voxel distances from</a:t>
            </a:r>
          </a:p>
          <a:p>
            <a:r>
              <a:rPr lang="en-US" sz="1200" kern="1200" baseline="0" dirty="0" smtClean="0">
                <a:solidFill>
                  <a:schemeClr val="tx1"/>
                </a:solidFill>
                <a:effectLst/>
                <a:latin typeface="+mn-lt"/>
                <a:ea typeface="+mn-ea"/>
                <a:cs typeface="+mn-cs"/>
              </a:rPr>
              <a:t>			Brain surface,</a:t>
            </a:r>
          </a:p>
          <a:p>
            <a:r>
              <a:rPr lang="en-US" sz="1200" kern="1200" baseline="0" dirty="0" smtClean="0">
                <a:solidFill>
                  <a:schemeClr val="tx1"/>
                </a:solidFill>
                <a:effectLst/>
                <a:latin typeface="+mn-lt"/>
                <a:ea typeface="+mn-ea"/>
                <a:cs typeface="+mn-cs"/>
              </a:rPr>
              <a:t>			left and right ventricles</a:t>
            </a:r>
          </a:p>
          <a:p>
            <a:r>
              <a:rPr lang="en-US" sz="1200" kern="1200" baseline="0" dirty="0" smtClean="0">
                <a:solidFill>
                  <a:schemeClr val="tx1"/>
                </a:solidFill>
                <a:effectLst/>
                <a:latin typeface="+mn-lt"/>
                <a:ea typeface="+mn-ea"/>
                <a:cs typeface="+mn-cs"/>
              </a:rPr>
              <a:t>			midsagittal brain surface (that separates the two hemispheres and we calculated that using a dynamic programming approach) </a:t>
            </a:r>
          </a:p>
          <a:p>
            <a:r>
              <a:rPr lang="en-US" sz="1200" kern="1200" baseline="0" dirty="0" smtClean="0">
                <a:solidFill>
                  <a:schemeClr val="tx1"/>
                </a:solidFill>
                <a:effectLst/>
                <a:latin typeface="+mn-lt"/>
                <a:ea typeface="+mn-ea"/>
                <a:cs typeface="+mn-cs"/>
              </a:rPr>
              <a:t>			and Since we had a large dataset a pretty accurate location based prior probability of WMLs could be acquired as  a valuable feature.</a:t>
            </a:r>
          </a:p>
          <a:p>
            <a:r>
              <a:rPr lang="en-US" sz="1200" kern="1200" baseline="0" dirty="0" smtClean="0">
                <a:solidFill>
                  <a:schemeClr val="tx1"/>
                </a:solidFill>
                <a:effectLst/>
                <a:latin typeface="+mn-lt"/>
                <a:ea typeface="+mn-ea"/>
                <a:cs typeface="+mn-cs"/>
              </a:rPr>
              <a:t>		Since </a:t>
            </a:r>
            <a:r>
              <a:rPr lang="en-US" sz="1200" kern="1200" baseline="0" dirty="0" err="1" smtClean="0">
                <a:solidFill>
                  <a:schemeClr val="tx1"/>
                </a:solidFill>
                <a:effectLst/>
                <a:latin typeface="+mn-lt"/>
                <a:ea typeface="+mn-ea"/>
                <a:cs typeface="+mn-cs"/>
              </a:rPr>
              <a:t>wmls</a:t>
            </a:r>
            <a:r>
              <a:rPr lang="en-US" sz="1200" kern="1200" baseline="0" dirty="0" smtClean="0">
                <a:solidFill>
                  <a:schemeClr val="tx1"/>
                </a:solidFill>
                <a:effectLst/>
                <a:latin typeface="+mn-lt"/>
                <a:ea typeface="+mn-ea"/>
                <a:cs typeface="+mn-cs"/>
              </a:rPr>
              <a:t> occur on the white matter of the </a:t>
            </a:r>
            <a:r>
              <a:rPr lang="en-US" sz="1200" kern="1200" baseline="0" dirty="0" err="1" smtClean="0">
                <a:solidFill>
                  <a:schemeClr val="tx1"/>
                </a:solidFill>
                <a:effectLst/>
                <a:latin typeface="+mn-lt"/>
                <a:ea typeface="+mn-ea"/>
                <a:cs typeface="+mn-cs"/>
              </a:rPr>
              <a:t>brian</a:t>
            </a:r>
            <a:r>
              <a:rPr lang="en-US" sz="1200" kern="1200" baseline="0" dirty="0" smtClean="0">
                <a:solidFill>
                  <a:schemeClr val="tx1"/>
                </a:solidFill>
                <a:effectLst/>
                <a:latin typeface="+mn-lt"/>
                <a:ea typeface="+mn-ea"/>
                <a:cs typeface="+mn-cs"/>
              </a:rPr>
              <a:t>, we used the tissue probability maps acquired from registration of tissue atlases.</a:t>
            </a:r>
          </a:p>
          <a:p>
            <a:r>
              <a:rPr lang="en-US" sz="1200" kern="1200" baseline="0" dirty="0" smtClean="0">
                <a:solidFill>
                  <a:schemeClr val="tx1"/>
                </a:solidFill>
                <a:effectLst/>
                <a:latin typeface="+mn-lt"/>
                <a:ea typeface="+mn-ea"/>
                <a:cs typeface="+mn-cs"/>
              </a:rPr>
              <a:t>		We also made use of several second order derivative features including </a:t>
            </a:r>
            <a:r>
              <a:rPr lang="en-US" sz="1200" kern="1200" baseline="0" dirty="0" err="1" smtClean="0">
                <a:solidFill>
                  <a:schemeClr val="tx1"/>
                </a:solidFill>
                <a:effectLst/>
                <a:latin typeface="+mn-lt"/>
                <a:ea typeface="+mn-ea"/>
                <a:cs typeface="+mn-cs"/>
              </a:rPr>
              <a:t>multiscale</a:t>
            </a:r>
            <a:r>
              <a:rPr lang="en-US" sz="1200" kern="1200" baseline="0" dirty="0" smtClean="0">
                <a:solidFill>
                  <a:schemeClr val="tx1"/>
                </a:solidFill>
                <a:effectLst/>
                <a:latin typeface="+mn-lt"/>
                <a:ea typeface="+mn-ea"/>
                <a:cs typeface="+mn-cs"/>
              </a:rPr>
              <a:t> log and </a:t>
            </a:r>
            <a:r>
              <a:rPr lang="en-US" sz="1200" kern="1200" baseline="0" dirty="0" err="1" smtClean="0">
                <a:solidFill>
                  <a:schemeClr val="tx1"/>
                </a:solidFill>
                <a:effectLst/>
                <a:latin typeface="+mn-lt"/>
                <a:ea typeface="+mn-ea"/>
                <a:cs typeface="+mn-cs"/>
              </a:rPr>
              <a:t>doh</a:t>
            </a:r>
            <a:r>
              <a:rPr lang="en-US" sz="1200" kern="1200" baseline="0" dirty="0" smtClean="0">
                <a:solidFill>
                  <a:schemeClr val="tx1"/>
                </a:solidFill>
                <a:effectLst/>
                <a:latin typeface="+mn-lt"/>
                <a:ea typeface="+mn-ea"/>
                <a:cs typeface="+mn-cs"/>
              </a:rPr>
              <a:t> and vesselness to distinguish between vessel like </a:t>
            </a:r>
          </a:p>
          <a:p>
            <a:r>
              <a:rPr lang="en-US" sz="1200" kern="1200" baseline="0" dirty="0" smtClean="0">
                <a:solidFill>
                  <a:schemeClr val="tx1"/>
                </a:solidFill>
                <a:effectLst/>
                <a:latin typeface="+mn-lt"/>
                <a:ea typeface="+mn-ea"/>
                <a:cs typeface="+mn-cs"/>
              </a:rPr>
              <a:t>		structure in gm and small </a:t>
            </a:r>
            <a:r>
              <a:rPr lang="en-US" sz="1200" kern="1200" baseline="0" dirty="0" err="1" smtClean="0">
                <a:solidFill>
                  <a:schemeClr val="tx1"/>
                </a:solidFill>
                <a:effectLst/>
                <a:latin typeface="+mn-lt"/>
                <a:ea typeface="+mn-ea"/>
                <a:cs typeface="+mn-cs"/>
              </a:rPr>
              <a:t>wmls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16</a:t>
            </a:fld>
            <a:endParaRPr lang="nl-NL"/>
          </a:p>
        </p:txBody>
      </p:sp>
    </p:spTree>
    <p:extLst>
      <p:ext uri="{BB962C8B-B14F-4D97-AF65-F5344CB8AC3E}">
        <p14:creationId xmlns:p14="http://schemas.microsoft.com/office/powerpoint/2010/main" val="318694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But in fact I am personally more interested in another blobness detector which is far less famous. (the paper has only got 8 citation!!)</a:t>
            </a:r>
          </a:p>
          <a:p>
            <a:r>
              <a:rPr lang="en-US" sz="1200" kern="1200" baseline="0" dirty="0" smtClean="0">
                <a:solidFill>
                  <a:schemeClr val="tx1"/>
                </a:solidFill>
                <a:effectLst/>
                <a:latin typeface="+mn-lt"/>
                <a:ea typeface="+mn-ea"/>
                <a:cs typeface="+mn-cs"/>
              </a:rPr>
              <a:t>Officially it is named “Annular Filter” but I tend to call it “Donut Filter”!</a:t>
            </a:r>
          </a:p>
          <a:p>
            <a:r>
              <a:rPr lang="en-US" sz="1200" kern="1200" baseline="0" dirty="0" smtClean="0">
                <a:solidFill>
                  <a:schemeClr val="tx1"/>
                </a:solidFill>
                <a:effectLst/>
                <a:latin typeface="+mn-lt"/>
                <a:ea typeface="+mn-ea"/>
                <a:cs typeface="+mn-cs"/>
              </a:rPr>
              <a:t>Like most other image processing filters it consists of a kernel scanning the whole image, and on each spot it is on, we first calculate the maximum of intensities on the kernel (of course excluding the central part) and then replacing the center of kernel with the maximum.</a:t>
            </a:r>
          </a:p>
          <a:p>
            <a:r>
              <a:rPr lang="en-US" sz="1200" kern="1200" baseline="0" dirty="0" smtClean="0">
                <a:solidFill>
                  <a:schemeClr val="tx1"/>
                </a:solidFill>
                <a:effectLst/>
                <a:latin typeface="+mn-lt"/>
                <a:ea typeface="+mn-ea"/>
                <a:cs typeface="+mn-cs"/>
              </a:rPr>
              <a:t>So let’s see what happens if the kernel goes on top of a blob like structure: because all the </a:t>
            </a:r>
            <a:r>
              <a:rPr lang="en-US" sz="1200" kern="1200" baseline="0" dirty="0" err="1" smtClean="0">
                <a:solidFill>
                  <a:schemeClr val="tx1"/>
                </a:solidFill>
                <a:effectLst/>
                <a:latin typeface="+mn-lt"/>
                <a:ea typeface="+mn-ea"/>
                <a:cs typeface="+mn-cs"/>
              </a:rPr>
              <a:t>voxles</a:t>
            </a:r>
            <a:r>
              <a:rPr lang="en-US" sz="1200" kern="1200" baseline="0" dirty="0" smtClean="0">
                <a:solidFill>
                  <a:schemeClr val="tx1"/>
                </a:solidFill>
                <a:effectLst/>
                <a:latin typeface="+mn-lt"/>
                <a:ea typeface="+mn-ea"/>
                <a:cs typeface="+mn-cs"/>
              </a:rPr>
              <a:t> around the blob is darker than the central part, the bright center point is replaced by a lower intensity.</a:t>
            </a:r>
          </a:p>
          <a:p>
            <a:r>
              <a:rPr lang="en-US" sz="1200" kern="1200" baseline="0" dirty="0" smtClean="0">
                <a:solidFill>
                  <a:schemeClr val="tx1"/>
                </a:solidFill>
                <a:effectLst/>
                <a:latin typeface="+mn-lt"/>
                <a:ea typeface="+mn-ea"/>
                <a:cs typeface="+mn-cs"/>
              </a:rPr>
              <a:t>But if it is placed on a vessel like structure, the maximum will be a high intensity value like the central part, so nothing is changed drastically.</a:t>
            </a:r>
          </a:p>
          <a:p>
            <a:r>
              <a:rPr lang="en-US" sz="1200" kern="1200" baseline="0" dirty="0" smtClean="0">
                <a:solidFill>
                  <a:schemeClr val="tx1"/>
                </a:solidFill>
                <a:effectLst/>
                <a:latin typeface="+mn-lt"/>
                <a:ea typeface="+mn-ea"/>
                <a:cs typeface="+mn-cs"/>
              </a:rPr>
              <a:t>So this will be the result of this calculation. we have a new image in which the blob (at least blob centers) are disappeared, but there are some donut shape artifacts also visible on the image. So where they come from?</a:t>
            </a:r>
          </a:p>
          <a:p>
            <a:r>
              <a:rPr lang="en-US" sz="1200" kern="1200" baseline="0" dirty="0" smtClean="0">
                <a:solidFill>
                  <a:schemeClr val="tx1"/>
                </a:solidFill>
                <a:effectLst/>
                <a:latin typeface="+mn-lt"/>
                <a:ea typeface="+mn-ea"/>
                <a:cs typeface="+mn-cs"/>
              </a:rPr>
              <a:t>Let’s investigate: for all points that the kernel goes over the blob, the maximum which will replace the center will be with high value. So the geometric location of all these centers (which is circle itself) will be bright.</a:t>
            </a:r>
          </a:p>
          <a:p>
            <a:r>
              <a:rPr lang="en-US" sz="1200" kern="1200" baseline="0" dirty="0" smtClean="0">
                <a:solidFill>
                  <a:schemeClr val="tx1"/>
                </a:solidFill>
                <a:effectLst/>
                <a:latin typeface="+mn-lt"/>
                <a:ea typeface="+mn-ea"/>
                <a:cs typeface="+mn-cs"/>
              </a:rPr>
              <a:t>To get rid of this effect we calculate the voxel-wise minimum of the resulted and original image and as the result we will have something very similar to image which only has it’s blobs removed!</a:t>
            </a:r>
          </a:p>
          <a:p>
            <a:r>
              <a:rPr lang="en-US" sz="1200" kern="1200" baseline="0" dirty="0" smtClean="0">
                <a:solidFill>
                  <a:schemeClr val="tx1"/>
                </a:solidFill>
                <a:effectLst/>
                <a:latin typeface="+mn-lt"/>
                <a:ea typeface="+mn-ea"/>
                <a:cs typeface="+mn-cs"/>
              </a:rPr>
              <a:t>So finally if we subtract the result form the original image, we will come up with the description of blobs, as you see here!</a:t>
            </a:r>
          </a:p>
        </p:txBody>
      </p:sp>
      <p:sp>
        <p:nvSpPr>
          <p:cNvPr id="4" name="Slide Number Placeholder 3"/>
          <p:cNvSpPr>
            <a:spLocks noGrp="1"/>
          </p:cNvSpPr>
          <p:nvPr>
            <p:ph type="sldNum" sz="quarter" idx="10"/>
          </p:nvPr>
        </p:nvSpPr>
        <p:spPr/>
        <p:txBody>
          <a:bodyPr/>
          <a:lstStyle/>
          <a:p>
            <a:fld id="{0BEF2B7B-34A8-4724-86CF-428DD182CBEA}" type="slidenum">
              <a:rPr lang="nl-NL" smtClean="0"/>
              <a:t>17</a:t>
            </a:fld>
            <a:endParaRPr lang="nl-NL"/>
          </a:p>
        </p:txBody>
      </p:sp>
    </p:spTree>
    <p:extLst>
      <p:ext uri="{BB962C8B-B14F-4D97-AF65-F5344CB8AC3E}">
        <p14:creationId xmlns:p14="http://schemas.microsoft.com/office/powerpoint/2010/main" val="1634534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a:t>
            </a:r>
            <a:r>
              <a:rPr lang="en-US" sz="1200" kern="1200" baseline="0" dirty="0" smtClean="0">
                <a:solidFill>
                  <a:schemeClr val="tx1"/>
                </a:solidFill>
                <a:effectLst/>
                <a:latin typeface="+mn-lt"/>
                <a:ea typeface="+mn-ea"/>
                <a:cs typeface="+mn-cs"/>
              </a:rPr>
              <a:t> important note in the sampling process is that we left over the large lesion samples form small WML training set and vice versa, so that the classifiers do not get confused. </a:t>
            </a:r>
          </a:p>
          <a:p>
            <a:r>
              <a:rPr lang="en-US" sz="1200" kern="1200" baseline="0" dirty="0" smtClean="0">
                <a:solidFill>
                  <a:schemeClr val="tx1"/>
                </a:solidFill>
                <a:effectLst/>
                <a:latin typeface="+mn-lt"/>
                <a:ea typeface="+mn-ea"/>
                <a:cs typeface="+mn-cs"/>
              </a:rPr>
              <a:t>We used Random Forrest as a nice and strong classifier</a:t>
            </a:r>
          </a:p>
          <a:p>
            <a:r>
              <a:rPr lang="en-US" sz="1200" kern="1200" baseline="0" dirty="0" smtClean="0">
                <a:solidFill>
                  <a:schemeClr val="tx1"/>
                </a:solidFill>
                <a:effectLst/>
                <a:latin typeface="+mn-lt"/>
                <a:ea typeface="+mn-ea"/>
                <a:cs typeface="+mn-cs"/>
              </a:rPr>
              <a:t>And on top of that 5 iterations of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was performed.</a:t>
            </a:r>
          </a:p>
          <a:p>
            <a:r>
              <a:rPr lang="en-US" sz="1200" kern="1200" baseline="0" dirty="0" smtClean="0">
                <a:solidFill>
                  <a:schemeClr val="tx1"/>
                </a:solidFill>
                <a:effectLst/>
                <a:latin typeface="+mn-lt"/>
                <a:ea typeface="+mn-ea"/>
                <a:cs typeface="+mn-cs"/>
              </a:rPr>
              <a:t>In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we have a separate classifier in each iteration and the samples which were wrongly classified in previous iterations get higher probability to be selected</a:t>
            </a:r>
          </a:p>
          <a:p>
            <a:r>
              <a:rPr lang="en-US" sz="1200" kern="1200" baseline="0" dirty="0" smtClean="0">
                <a:solidFill>
                  <a:schemeClr val="tx1"/>
                </a:solidFill>
                <a:effectLst/>
                <a:latin typeface="+mn-lt"/>
                <a:ea typeface="+mn-ea"/>
                <a:cs typeface="+mn-cs"/>
              </a:rPr>
              <a:t>And thus we have more concentration on harder sample. This seems to be mandatory specially for small white matter lesions detection, which is a very tough concept to learn due to noises which look like similar to small WMLs.</a:t>
            </a:r>
          </a:p>
        </p:txBody>
      </p:sp>
      <p:sp>
        <p:nvSpPr>
          <p:cNvPr id="4" name="Slide Number Placeholder 3"/>
          <p:cNvSpPr>
            <a:spLocks noGrp="1"/>
          </p:cNvSpPr>
          <p:nvPr>
            <p:ph type="sldNum" sz="quarter" idx="10"/>
          </p:nvPr>
        </p:nvSpPr>
        <p:spPr/>
        <p:txBody>
          <a:bodyPr/>
          <a:lstStyle/>
          <a:p>
            <a:fld id="{0BEF2B7B-34A8-4724-86CF-428DD182CBEA}" type="slidenum">
              <a:rPr lang="nl-NL" smtClean="0"/>
              <a:t>18</a:t>
            </a:fld>
            <a:endParaRPr lang="nl-NL"/>
          </a:p>
        </p:txBody>
      </p:sp>
    </p:spTree>
    <p:extLst>
      <p:ext uri="{BB962C8B-B14F-4D97-AF65-F5344CB8AC3E}">
        <p14:creationId xmlns:p14="http://schemas.microsoft.com/office/powerpoint/2010/main" val="3908227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a:t>
            </a:r>
            <a:r>
              <a:rPr lang="en-US" sz="1200" kern="1200" baseline="0" dirty="0" smtClean="0">
                <a:solidFill>
                  <a:schemeClr val="tx1"/>
                </a:solidFill>
                <a:effectLst/>
                <a:latin typeface="+mn-lt"/>
                <a:ea typeface="+mn-ea"/>
                <a:cs typeface="+mn-cs"/>
              </a:rPr>
              <a:t> important note in the sampling process is that we left over the large lesion samples form small WML training set and vice versa, so that the classifiers do not get confused. </a:t>
            </a:r>
          </a:p>
          <a:p>
            <a:r>
              <a:rPr lang="en-US" sz="1200" kern="1200" baseline="0" dirty="0" smtClean="0">
                <a:solidFill>
                  <a:schemeClr val="tx1"/>
                </a:solidFill>
                <a:effectLst/>
                <a:latin typeface="+mn-lt"/>
                <a:ea typeface="+mn-ea"/>
                <a:cs typeface="+mn-cs"/>
              </a:rPr>
              <a:t>We used Random Forrest as a nice and strong classifier</a:t>
            </a:r>
          </a:p>
          <a:p>
            <a:r>
              <a:rPr lang="en-US" sz="1200" kern="1200" baseline="0" dirty="0" smtClean="0">
                <a:solidFill>
                  <a:schemeClr val="tx1"/>
                </a:solidFill>
                <a:effectLst/>
                <a:latin typeface="+mn-lt"/>
                <a:ea typeface="+mn-ea"/>
                <a:cs typeface="+mn-cs"/>
              </a:rPr>
              <a:t>And on top of that 5 iterations of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was performed.</a:t>
            </a:r>
          </a:p>
          <a:p>
            <a:r>
              <a:rPr lang="en-US" sz="1200" kern="1200" baseline="0" dirty="0" smtClean="0">
                <a:solidFill>
                  <a:schemeClr val="tx1"/>
                </a:solidFill>
                <a:effectLst/>
                <a:latin typeface="+mn-lt"/>
                <a:ea typeface="+mn-ea"/>
                <a:cs typeface="+mn-cs"/>
              </a:rPr>
              <a:t>In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we have a separate classifier in each iteration and the samples which were wrongly classified in previous iterations get higher probability to be selected</a:t>
            </a:r>
          </a:p>
          <a:p>
            <a:r>
              <a:rPr lang="en-US" sz="1200" kern="1200" baseline="0" dirty="0" smtClean="0">
                <a:solidFill>
                  <a:schemeClr val="tx1"/>
                </a:solidFill>
                <a:effectLst/>
                <a:latin typeface="+mn-lt"/>
                <a:ea typeface="+mn-ea"/>
                <a:cs typeface="+mn-cs"/>
              </a:rPr>
              <a:t>And thus we have more concentration on harder sample. This seems to be mandatory specially for small white matter lesions detection, which is a very tough concept to learn due to noises which look like similar to small WMLs.</a:t>
            </a:r>
          </a:p>
        </p:txBody>
      </p:sp>
      <p:sp>
        <p:nvSpPr>
          <p:cNvPr id="4" name="Slide Number Placeholder 3"/>
          <p:cNvSpPr>
            <a:spLocks noGrp="1"/>
          </p:cNvSpPr>
          <p:nvPr>
            <p:ph type="sldNum" sz="quarter" idx="10"/>
          </p:nvPr>
        </p:nvSpPr>
        <p:spPr/>
        <p:txBody>
          <a:bodyPr/>
          <a:lstStyle/>
          <a:p>
            <a:fld id="{0BEF2B7B-34A8-4724-86CF-428DD182CBEA}" type="slidenum">
              <a:rPr lang="nl-NL" smtClean="0"/>
              <a:t>19</a:t>
            </a:fld>
            <a:endParaRPr lang="nl-NL"/>
          </a:p>
        </p:txBody>
      </p:sp>
    </p:spTree>
    <p:extLst>
      <p:ext uri="{BB962C8B-B14F-4D97-AF65-F5344CB8AC3E}">
        <p14:creationId xmlns:p14="http://schemas.microsoft.com/office/powerpoint/2010/main" val="1904824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Small vessel disease is</a:t>
            </a:r>
            <a:r>
              <a:rPr lang="en-US" baseline="0" dirty="0" smtClean="0"/>
              <a:t> indeed a process that affects the small arteries in the brain and as the result the blood cells can not feed some of the cells in the brain.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SVD is a normal result of aging and is a prevalent disorder in elderly people. This makes it a growing concern for the current century for the aging societies. </a:t>
            </a:r>
          </a:p>
          <a:p>
            <a:r>
              <a:rPr lang="en-US" baseline="0" dirty="0" smtClean="0"/>
              <a:t>SVD patients usually complain about mild </a:t>
            </a:r>
            <a:endParaRPr lang="en-US" dirty="0" smtClean="0"/>
          </a:p>
          <a:p>
            <a:r>
              <a:rPr lang="en-US" dirty="0" smtClean="0"/>
              <a:t>Patients usually complain about</a:t>
            </a:r>
            <a:r>
              <a:rPr lang="en-US" baseline="0" dirty="0" smtClean="0"/>
              <a:t> mild cognitive, motor and mood disturbances. These symptoms are either because of complete infarction that are called lacunar syndromes or incomplete infarction that are indeed some changes in white matter of the brain which we call white matter lesions, or white matter hyperintensities.</a:t>
            </a:r>
          </a:p>
        </p:txBody>
      </p:sp>
      <p:sp>
        <p:nvSpPr>
          <p:cNvPr id="4" name="Slide Number Placeholder 3"/>
          <p:cNvSpPr>
            <a:spLocks noGrp="1"/>
          </p:cNvSpPr>
          <p:nvPr>
            <p:ph type="sldNum" sz="quarter" idx="10"/>
          </p:nvPr>
        </p:nvSpPr>
        <p:spPr/>
        <p:txBody>
          <a:bodyPr/>
          <a:lstStyle/>
          <a:p>
            <a:fld id="{0BEF2B7B-34A8-4724-86CF-428DD182CBEA}" type="slidenum">
              <a:rPr lang="nl-NL" smtClean="0"/>
              <a:t>2</a:t>
            </a:fld>
            <a:endParaRPr lang="nl-NL"/>
          </a:p>
        </p:txBody>
      </p:sp>
    </p:spTree>
    <p:extLst>
      <p:ext uri="{BB962C8B-B14F-4D97-AF65-F5344CB8AC3E}">
        <p14:creationId xmlns:p14="http://schemas.microsoft.com/office/powerpoint/2010/main" val="3614485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extremely important that what you consider for your evaluation criteria, since a method is then can be seen as an optimization process on that criteria.</a:t>
            </a:r>
          </a:p>
          <a:p>
            <a:r>
              <a:rPr lang="en-US" baseline="0" dirty="0" smtClean="0"/>
              <a:t>Unlike most of the methods we avoid using DICE coefficient or voxel based ROC, since then as you see most of small lesions go undetected.</a:t>
            </a:r>
          </a:p>
          <a:p>
            <a:r>
              <a:rPr lang="en-US" baseline="0" dirty="0" smtClean="0"/>
              <a:t>There is mainly two reason for this: first the smaller the lesion is the less it contributes to those target functions. And also it is case that they are much harder to be detected.</a:t>
            </a:r>
          </a:p>
          <a:p>
            <a:r>
              <a:rPr lang="en-US" baseline="0" dirty="0" smtClean="0"/>
              <a:t>For these reasons we make use of an FROC analysis that does not care about the number of voxels being detected, but reflects the number of lesions being correctly detected, regardless of how big or small they are.</a:t>
            </a:r>
          </a:p>
        </p:txBody>
      </p:sp>
      <p:sp>
        <p:nvSpPr>
          <p:cNvPr id="4" name="Slide Number Placeholder 3"/>
          <p:cNvSpPr>
            <a:spLocks noGrp="1"/>
          </p:cNvSpPr>
          <p:nvPr>
            <p:ph type="sldNum" sz="quarter" idx="10"/>
          </p:nvPr>
        </p:nvSpPr>
        <p:spPr/>
        <p:txBody>
          <a:bodyPr/>
          <a:lstStyle/>
          <a:p>
            <a:fld id="{0BEF2B7B-34A8-4724-86CF-428DD182CBEA}" type="slidenum">
              <a:rPr lang="nl-NL" smtClean="0"/>
              <a:t>20</a:t>
            </a:fld>
            <a:endParaRPr lang="nl-NL"/>
          </a:p>
        </p:txBody>
      </p:sp>
    </p:spTree>
    <p:extLst>
      <p:ext uri="{BB962C8B-B14F-4D97-AF65-F5344CB8AC3E}">
        <p14:creationId xmlns:p14="http://schemas.microsoft.com/office/powerpoint/2010/main" val="3186947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detail of the evaluation method is shown in this diagram:</a:t>
            </a:r>
          </a:p>
          <a:p>
            <a:r>
              <a:rPr lang="en-US" dirty="0" smtClean="0"/>
              <a:t>First of all</a:t>
            </a:r>
            <a:r>
              <a:rPr lang="en-US" baseline="0" dirty="0" smtClean="0"/>
              <a:t> form the probability map provided by the classifier, we </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21</a:t>
            </a:fld>
            <a:endParaRPr lang="nl-NL"/>
          </a:p>
        </p:txBody>
      </p:sp>
    </p:spTree>
    <p:extLst>
      <p:ext uri="{BB962C8B-B14F-4D97-AF65-F5344CB8AC3E}">
        <p14:creationId xmlns:p14="http://schemas.microsoft.com/office/powerpoint/2010/main" val="3152838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because we are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interested </a:t>
            </a:r>
            <a:r>
              <a:rPr lang="en-US" sz="1200" kern="1200" baseline="0" dirty="0" smtClean="0">
                <a:solidFill>
                  <a:schemeClr val="tx1"/>
                </a:solidFill>
                <a:effectLst/>
                <a:latin typeface="+mn-lt"/>
                <a:ea typeface="+mn-ea"/>
                <a:cs typeface="+mn-cs"/>
              </a:rPr>
              <a:t>in detection quality here you see a FROC curve for the two classifiers, both of them tested with both of the two human experts as the ground truth.</a:t>
            </a:r>
          </a:p>
          <a:p>
            <a:r>
              <a:rPr lang="en-US" sz="1200" kern="1200" baseline="0" dirty="0" smtClean="0">
                <a:solidFill>
                  <a:schemeClr val="tx1"/>
                </a:solidFill>
                <a:effectLst/>
                <a:latin typeface="+mn-lt"/>
                <a:ea typeface="+mn-ea"/>
                <a:cs typeface="+mn-cs"/>
              </a:rPr>
              <a:t>There are something to be noted here: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first we have better results using second annotator as the GT. So it seems like that he is doing a more similar job in detecting the lesions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and second and more importantly, we have got two systems with different characteristics, that each of them can cover the downsides of the other one.</a:t>
            </a:r>
          </a:p>
          <a:p>
            <a:r>
              <a:rPr lang="en-US" sz="1200" kern="1200" baseline="0" dirty="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if we want the system to work with high </a:t>
            </a:r>
            <a:r>
              <a:rPr lang="en-US" sz="1200" kern="1200" baseline="0" dirty="0" err="1" smtClean="0">
                <a:solidFill>
                  <a:schemeClr val="tx1"/>
                </a:solidFill>
                <a:effectLst/>
                <a:latin typeface="+mn-lt"/>
                <a:ea typeface="+mn-ea"/>
                <a:cs typeface="+mn-cs"/>
              </a:rPr>
              <a:t>tpr</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is the better option because it has more concentration on for example 20% hard positives</a:t>
            </a:r>
          </a:p>
          <a:p>
            <a:r>
              <a:rPr lang="en-US" sz="1200" kern="1200" baseline="0" dirty="0" smtClean="0">
                <a:solidFill>
                  <a:schemeClr val="tx1"/>
                </a:solidFill>
                <a:effectLst/>
                <a:latin typeface="+mn-lt"/>
                <a:ea typeface="+mn-ea"/>
                <a:cs typeface="+mn-cs"/>
              </a:rPr>
              <a:t>	if low number of false positives matter more for us, then SVM would be the way to go.</a:t>
            </a:r>
          </a:p>
        </p:txBody>
      </p:sp>
      <p:sp>
        <p:nvSpPr>
          <p:cNvPr id="4" name="Slide Number Placeholder 3"/>
          <p:cNvSpPr>
            <a:spLocks noGrp="1"/>
          </p:cNvSpPr>
          <p:nvPr>
            <p:ph type="sldNum" sz="quarter" idx="10"/>
          </p:nvPr>
        </p:nvSpPr>
        <p:spPr/>
        <p:txBody>
          <a:bodyPr/>
          <a:lstStyle/>
          <a:p>
            <a:fld id="{0BEF2B7B-34A8-4724-86CF-428DD182CBEA}" type="slidenum">
              <a:rPr lang="nl-NL" smtClean="0"/>
              <a:t>23</a:t>
            </a:fld>
            <a:endParaRPr lang="nl-NL"/>
          </a:p>
        </p:txBody>
      </p:sp>
    </p:spTree>
    <p:extLst>
      <p:ext uri="{BB962C8B-B14F-4D97-AF65-F5344CB8AC3E}">
        <p14:creationId xmlns:p14="http://schemas.microsoft.com/office/powerpoint/2010/main" val="31869474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because we are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interested </a:t>
            </a:r>
            <a:r>
              <a:rPr lang="en-US" sz="1200" kern="1200" baseline="0" dirty="0" smtClean="0">
                <a:solidFill>
                  <a:schemeClr val="tx1"/>
                </a:solidFill>
                <a:effectLst/>
                <a:latin typeface="+mn-lt"/>
                <a:ea typeface="+mn-ea"/>
                <a:cs typeface="+mn-cs"/>
              </a:rPr>
              <a:t>in detection quality here you see a FROC curve for the two classifiers, both of them tested with both of the two human experts as the ground truth.</a:t>
            </a:r>
          </a:p>
          <a:p>
            <a:r>
              <a:rPr lang="en-US" sz="1200" kern="1200" baseline="0" dirty="0" smtClean="0">
                <a:solidFill>
                  <a:schemeClr val="tx1"/>
                </a:solidFill>
                <a:effectLst/>
                <a:latin typeface="+mn-lt"/>
                <a:ea typeface="+mn-ea"/>
                <a:cs typeface="+mn-cs"/>
              </a:rPr>
              <a:t>There are something to be noted here: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first we have better results using second annotator as the GT. So it seems like that he is doing a more similar job in detecting the lesions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and second and more importantly, we have got two systems with different characteristics, that each of them can cover the downsides of the other one.</a:t>
            </a:r>
          </a:p>
          <a:p>
            <a:r>
              <a:rPr lang="en-US" sz="1200" kern="1200" baseline="0" dirty="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if we want the system to work with high </a:t>
            </a:r>
            <a:r>
              <a:rPr lang="en-US" sz="1200" kern="1200" baseline="0" dirty="0" err="1" smtClean="0">
                <a:solidFill>
                  <a:schemeClr val="tx1"/>
                </a:solidFill>
                <a:effectLst/>
                <a:latin typeface="+mn-lt"/>
                <a:ea typeface="+mn-ea"/>
                <a:cs typeface="+mn-cs"/>
              </a:rPr>
              <a:t>tpr</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is the better option because it has more concentration on for example 20% hard positives</a:t>
            </a:r>
          </a:p>
          <a:p>
            <a:r>
              <a:rPr lang="en-US" sz="1200" kern="1200" baseline="0" dirty="0" smtClean="0">
                <a:solidFill>
                  <a:schemeClr val="tx1"/>
                </a:solidFill>
                <a:effectLst/>
                <a:latin typeface="+mn-lt"/>
                <a:ea typeface="+mn-ea"/>
                <a:cs typeface="+mn-cs"/>
              </a:rPr>
              <a:t>	if low number of false positives matter more for us, then SVM would be the way to go.</a:t>
            </a:r>
          </a:p>
        </p:txBody>
      </p:sp>
      <p:sp>
        <p:nvSpPr>
          <p:cNvPr id="4" name="Slide Number Placeholder 3"/>
          <p:cNvSpPr>
            <a:spLocks noGrp="1"/>
          </p:cNvSpPr>
          <p:nvPr>
            <p:ph type="sldNum" sz="quarter" idx="10"/>
          </p:nvPr>
        </p:nvSpPr>
        <p:spPr/>
        <p:txBody>
          <a:bodyPr/>
          <a:lstStyle/>
          <a:p>
            <a:fld id="{0BEF2B7B-34A8-4724-86CF-428DD182CBEA}" type="slidenum">
              <a:rPr lang="nl-NL" smtClean="0"/>
              <a:t>24</a:t>
            </a:fld>
            <a:endParaRPr lang="nl-NL"/>
          </a:p>
        </p:txBody>
      </p:sp>
    </p:spTree>
    <p:extLst>
      <p:ext uri="{BB962C8B-B14F-4D97-AF65-F5344CB8AC3E}">
        <p14:creationId xmlns:p14="http://schemas.microsoft.com/office/powerpoint/2010/main" val="2222754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But because we are more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interested </a:t>
            </a:r>
            <a:r>
              <a:rPr lang="en-US" sz="1200" kern="1200" baseline="0" dirty="0" smtClean="0">
                <a:solidFill>
                  <a:schemeClr val="tx1"/>
                </a:solidFill>
                <a:effectLst/>
                <a:latin typeface="+mn-lt"/>
                <a:ea typeface="+mn-ea"/>
                <a:cs typeface="+mn-cs"/>
              </a:rPr>
              <a:t>in detection quality here you see a FROC curve for the two classifiers, both of them tested with both of the two human experts as the ground truth.</a:t>
            </a:r>
          </a:p>
          <a:p>
            <a:r>
              <a:rPr lang="en-US" sz="1200" kern="1200" baseline="0" dirty="0" smtClean="0">
                <a:solidFill>
                  <a:schemeClr val="tx1"/>
                </a:solidFill>
                <a:effectLst/>
                <a:latin typeface="+mn-lt"/>
                <a:ea typeface="+mn-ea"/>
                <a:cs typeface="+mn-cs"/>
              </a:rPr>
              <a:t>There are something to be noted here:</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first we have better results using second annotator as the GT. So it seems like that he is doing a more similar job in detecting the lesions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	and second and more importantly, we have got two systems with different characteristics, that each of them can cover the downsides of the other one.</a:t>
            </a:r>
          </a:p>
          <a:p>
            <a:r>
              <a:rPr lang="en-US" sz="1200" kern="1200" baseline="0" dirty="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if we want the system to work with high </a:t>
            </a:r>
            <a:r>
              <a:rPr lang="en-US" sz="1200" kern="1200" baseline="0" dirty="0" err="1" smtClean="0">
                <a:solidFill>
                  <a:schemeClr val="tx1"/>
                </a:solidFill>
                <a:effectLst/>
                <a:latin typeface="+mn-lt"/>
                <a:ea typeface="+mn-ea"/>
                <a:cs typeface="+mn-cs"/>
              </a:rPr>
              <a:t>tpr</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adaboost</a:t>
            </a:r>
            <a:r>
              <a:rPr lang="en-US" sz="1200" kern="1200" baseline="0" dirty="0" smtClean="0">
                <a:solidFill>
                  <a:schemeClr val="tx1"/>
                </a:solidFill>
                <a:effectLst/>
                <a:latin typeface="+mn-lt"/>
                <a:ea typeface="+mn-ea"/>
                <a:cs typeface="+mn-cs"/>
              </a:rPr>
              <a:t> is the better option because it has more concentration on for example 20% hard positives</a:t>
            </a:r>
          </a:p>
          <a:p>
            <a:r>
              <a:rPr lang="en-US" sz="1200" kern="1200" baseline="0" dirty="0" smtClean="0">
                <a:solidFill>
                  <a:schemeClr val="tx1"/>
                </a:solidFill>
                <a:effectLst/>
                <a:latin typeface="+mn-lt"/>
                <a:ea typeface="+mn-ea"/>
                <a:cs typeface="+mn-cs"/>
              </a:rPr>
              <a:t>	if low number of false positives matter more for us, then SVM would be the way to go.</a:t>
            </a:r>
          </a:p>
        </p:txBody>
      </p:sp>
      <p:sp>
        <p:nvSpPr>
          <p:cNvPr id="4" name="Slide Number Placeholder 3"/>
          <p:cNvSpPr>
            <a:spLocks noGrp="1"/>
          </p:cNvSpPr>
          <p:nvPr>
            <p:ph type="sldNum" sz="quarter" idx="10"/>
          </p:nvPr>
        </p:nvSpPr>
        <p:spPr/>
        <p:txBody>
          <a:bodyPr/>
          <a:lstStyle/>
          <a:p>
            <a:fld id="{0BEF2B7B-34A8-4724-86CF-428DD182CBEA}" type="slidenum">
              <a:rPr lang="nl-NL" smtClean="0"/>
              <a:t>25</a:t>
            </a:fld>
            <a:endParaRPr lang="nl-NL"/>
          </a:p>
        </p:txBody>
      </p:sp>
    </p:spTree>
    <p:extLst>
      <p:ext uri="{BB962C8B-B14F-4D97-AF65-F5344CB8AC3E}">
        <p14:creationId xmlns:p14="http://schemas.microsoft.com/office/powerpoint/2010/main" val="2681040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26</a:t>
            </a:fld>
            <a:endParaRPr lang="nl-NL"/>
          </a:p>
        </p:txBody>
      </p:sp>
    </p:spTree>
    <p:extLst>
      <p:ext uri="{BB962C8B-B14F-4D97-AF65-F5344CB8AC3E}">
        <p14:creationId xmlns:p14="http://schemas.microsoft.com/office/powerpoint/2010/main" val="161897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27</a:t>
            </a:fld>
            <a:endParaRPr lang="nl-NL"/>
          </a:p>
        </p:txBody>
      </p:sp>
    </p:spTree>
    <p:extLst>
      <p:ext uri="{BB962C8B-B14F-4D97-AF65-F5344CB8AC3E}">
        <p14:creationId xmlns:p14="http://schemas.microsoft.com/office/powerpoint/2010/main" val="3079080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28</a:t>
            </a:fld>
            <a:endParaRPr lang="nl-NL"/>
          </a:p>
        </p:txBody>
      </p:sp>
    </p:spTree>
    <p:extLst>
      <p:ext uri="{BB962C8B-B14F-4D97-AF65-F5344CB8AC3E}">
        <p14:creationId xmlns:p14="http://schemas.microsoft.com/office/powerpoint/2010/main" val="4217429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news</a:t>
            </a:r>
            <a:r>
              <a:rPr lang="en-US" baseline="0" dirty="0" smtClean="0"/>
              <a:t> is in a small proportion of SVD patients, it will lead to more severe neurological disorders namely cognitive and motor </a:t>
            </a:r>
            <a:r>
              <a:rPr lang="en-US" baseline="0" dirty="0" err="1" smtClean="0"/>
              <a:t>imparment</a:t>
            </a:r>
            <a:r>
              <a:rPr lang="en-US" baseline="0" dirty="0" smtClean="0"/>
              <a:t>, dementia and Parkinsonism.</a:t>
            </a:r>
          </a:p>
          <a:p>
            <a:r>
              <a:rPr lang="en-US" baseline="0" dirty="0" smtClean="0"/>
              <a:t>Since white matter lesions are one of the most important factors describing SVD, there are studies investigating cognitive and motor performance in relation to </a:t>
            </a:r>
            <a:r>
              <a:rPr lang="en-US" baseline="0" dirty="0" err="1" smtClean="0"/>
              <a:t>wml</a:t>
            </a:r>
            <a:r>
              <a:rPr lang="en-US" baseline="0" dirty="0" smtClean="0"/>
              <a:t> properties such as total volume, locational distribution and progress in WMLs.</a:t>
            </a:r>
          </a:p>
          <a:p>
            <a:r>
              <a:rPr lang="en-US" baseline="0" dirty="0" smtClean="0"/>
              <a:t>One of these studies is RUNDMC, conducted by researchers in Neurology department of </a:t>
            </a:r>
            <a:r>
              <a:rPr lang="en-US" baseline="0" dirty="0" err="1" smtClean="0"/>
              <a:t>Radboudumc</a:t>
            </a:r>
            <a:r>
              <a:rPr lang="en-US" baseline="0" dirty="0" smtClean="0"/>
              <a:t>.</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3</a:t>
            </a:fld>
            <a:endParaRPr lang="nl-NL"/>
          </a:p>
        </p:txBody>
      </p:sp>
    </p:spTree>
    <p:extLst>
      <p:ext uri="{BB962C8B-B14F-4D97-AF65-F5344CB8AC3E}">
        <p14:creationId xmlns:p14="http://schemas.microsoft.com/office/powerpoint/2010/main" val="165524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briefly tell you about the RUNDMC, it is a cohort follow</a:t>
            </a:r>
            <a:r>
              <a:rPr lang="en-US" baseline="0" dirty="0" smtClean="0"/>
              <a:t> up study of more that 503 </a:t>
            </a:r>
            <a:r>
              <a:rPr lang="en-US" baseline="0" dirty="0" err="1" smtClean="0"/>
              <a:t>svd</a:t>
            </a:r>
            <a:r>
              <a:rPr lang="en-US" baseline="0" dirty="0" smtClean="0"/>
              <a:t> patients and it includes several investigation of brain and cognition status of the patients including cognitive and motor tests and Brain MR images.</a:t>
            </a:r>
          </a:p>
          <a:p>
            <a:r>
              <a:rPr lang="en-US" baseline="0" dirty="0" smtClean="0"/>
              <a:t>This data comes in a time series, so the baseline was performed in 2006, the first follow up in 2011 and the second follow up is currently on the fly.</a:t>
            </a:r>
          </a:p>
          <a:p>
            <a:r>
              <a:rPr lang="en-US" baseline="0" dirty="0" smtClean="0"/>
              <a:t>They manually annotated the white matter lesions in the baseline scans and asked us to perform automated detection of WMLs on the follow up series.</a:t>
            </a:r>
          </a:p>
        </p:txBody>
      </p:sp>
      <p:sp>
        <p:nvSpPr>
          <p:cNvPr id="4" name="Slide Number Placeholder 3"/>
          <p:cNvSpPr>
            <a:spLocks noGrp="1"/>
          </p:cNvSpPr>
          <p:nvPr>
            <p:ph type="sldNum" sz="quarter" idx="10"/>
          </p:nvPr>
        </p:nvSpPr>
        <p:spPr/>
        <p:txBody>
          <a:bodyPr/>
          <a:lstStyle/>
          <a:p>
            <a:fld id="{0BEF2B7B-34A8-4724-86CF-428DD182CBEA}" type="slidenum">
              <a:rPr lang="nl-NL" smtClean="0"/>
              <a:t>4</a:t>
            </a:fld>
            <a:endParaRPr lang="nl-NL"/>
          </a:p>
        </p:txBody>
      </p:sp>
    </p:spTree>
    <p:extLst>
      <p:ext uri="{BB962C8B-B14F-4D97-AF65-F5344CB8AC3E}">
        <p14:creationId xmlns:p14="http://schemas.microsoft.com/office/powerpoint/2010/main" val="1490992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they could repeat the process for the follow up data as well. But basically there are several problems with manual annotation of WMLs:</a:t>
            </a:r>
          </a:p>
          <a:p>
            <a:r>
              <a:rPr lang="en-US" baseline="0" dirty="0" smtClean="0"/>
              <a:t>First it a laborious, time consuming task, at the same time, it subjective and human experts are prone to miss small white matter lesions.</a:t>
            </a:r>
          </a:p>
          <a:p>
            <a:r>
              <a:rPr lang="en-US" baseline="0" dirty="0" smtClean="0"/>
              <a:t>To justify these claims I would like to disclose some facts about the baseline WML annotations:</a:t>
            </a:r>
          </a:p>
          <a:p>
            <a:r>
              <a:rPr lang="en-US" baseline="0" dirty="0" smtClean="0"/>
              <a:t>	The manual annotation of the cases took them 9 months.</a:t>
            </a:r>
          </a:p>
          <a:p>
            <a:r>
              <a:rPr lang="en-US" baseline="0" dirty="0" smtClean="0"/>
              <a:t>	Regarding the two other reasons please take a look at this graph that shows the agreement between the two users based on maximum lesion sizes:</a:t>
            </a:r>
          </a:p>
          <a:p>
            <a:r>
              <a:rPr lang="en-US" baseline="0" dirty="0" smtClean="0"/>
              <a:t>		We considered R1 agrees with an annotated lesion of R2 if only one of the voxel in the lesion is somewhere in the annotations of the R1!</a:t>
            </a:r>
          </a:p>
          <a:p>
            <a:r>
              <a:rPr lang="en-US" baseline="0" dirty="0" smtClean="0"/>
              <a:t>		Although it is a pretty loose criterion this observation revealed that the readers rarely agree on smaller lesions. For example for the lesions that their effective diameter is smaller</a:t>
            </a:r>
          </a:p>
          <a:p>
            <a:r>
              <a:rPr lang="en-US" baseline="0" dirty="0" smtClean="0"/>
              <a:t>		that 1.0 mm, they completely disagree on 70% of lesions and for those lesions. This agreement is only 50% on lesions with effective diameter smaller than or equal to 1.5 mm</a:t>
            </a:r>
          </a:p>
        </p:txBody>
      </p:sp>
      <p:sp>
        <p:nvSpPr>
          <p:cNvPr id="4" name="Slide Number Placeholder 3"/>
          <p:cNvSpPr>
            <a:spLocks noGrp="1"/>
          </p:cNvSpPr>
          <p:nvPr>
            <p:ph type="sldNum" sz="quarter" idx="10"/>
          </p:nvPr>
        </p:nvSpPr>
        <p:spPr/>
        <p:txBody>
          <a:bodyPr/>
          <a:lstStyle/>
          <a:p>
            <a:fld id="{0BEF2B7B-34A8-4724-86CF-428DD182CBEA}" type="slidenum">
              <a:rPr lang="nl-NL" smtClean="0"/>
              <a:t>5</a:t>
            </a:fld>
            <a:endParaRPr lang="nl-NL"/>
          </a:p>
        </p:txBody>
      </p:sp>
    </p:spTree>
    <p:extLst>
      <p:ext uri="{BB962C8B-B14F-4D97-AF65-F5344CB8AC3E}">
        <p14:creationId xmlns:p14="http://schemas.microsoft.com/office/powerpoint/2010/main" val="1694410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far you might have been convinced that automated detection of WMLs is almost a must for large dataset and the it is the case that this task is pretty subjective specially on smaller lesions.</a:t>
            </a:r>
          </a:p>
          <a:p>
            <a:r>
              <a:rPr lang="en-US" baseline="0" dirty="0" smtClean="0"/>
              <a:t>But the more important question is why should we care about accurate detection of small </a:t>
            </a:r>
            <a:r>
              <a:rPr lang="en-US" baseline="0" dirty="0" err="1" smtClean="0"/>
              <a:t>wmls</a:t>
            </a:r>
            <a:r>
              <a:rPr lang="en-US" baseline="0" dirty="0" smtClean="0"/>
              <a:t> at all?</a:t>
            </a:r>
          </a:p>
          <a:p>
            <a:r>
              <a:rPr lang="en-US" baseline="0" dirty="0" smtClean="0"/>
              <a:t>To discuss about it, please notice the another diagram that we calculated from our dataset of SVD patients, which shows the distribution lesions based on their size:</a:t>
            </a:r>
          </a:p>
          <a:p>
            <a:r>
              <a:rPr lang="en-US" baseline="0" dirty="0" smtClean="0"/>
              <a:t>As you see, there are actually many lesions in small size, for example more than 60% percent of lesions have effective diameter smaller that 3 mms.</a:t>
            </a:r>
          </a:p>
          <a:p>
            <a:r>
              <a:rPr lang="en-US" baseline="0" dirty="0" smtClean="0"/>
              <a:t>And if I flash back to an earlier statement about the studies that want to investigate the relation of WML characteristics with some neurological disorders, they can much better assess locational distribution and progress of WMLs in time series if a better detection of these small WMLs is available. Also the estimation of total WML load would be more accurate given the fact that 15% of total </a:t>
            </a:r>
            <a:r>
              <a:rPr lang="en-US" baseline="0" dirty="0" err="1" smtClean="0"/>
              <a:t>wml</a:t>
            </a:r>
            <a:r>
              <a:rPr lang="en-US" baseline="0" dirty="0" smtClean="0"/>
              <a:t> volume is consisted by small </a:t>
            </a:r>
            <a:r>
              <a:rPr lang="en-US" baseline="0" dirty="0" err="1" smtClean="0"/>
              <a:t>wmls</a:t>
            </a:r>
            <a:r>
              <a:rPr lang="en-US" baseline="0" dirty="0" smtClean="0"/>
              <a:t> (smaller that 3 mms in effective diameter)</a:t>
            </a:r>
          </a:p>
        </p:txBody>
      </p:sp>
      <p:sp>
        <p:nvSpPr>
          <p:cNvPr id="4" name="Slide Number Placeholder 3"/>
          <p:cNvSpPr>
            <a:spLocks noGrp="1"/>
          </p:cNvSpPr>
          <p:nvPr>
            <p:ph type="sldNum" sz="quarter" idx="10"/>
          </p:nvPr>
        </p:nvSpPr>
        <p:spPr/>
        <p:txBody>
          <a:bodyPr/>
          <a:lstStyle/>
          <a:p>
            <a:fld id="{0BEF2B7B-34A8-4724-86CF-428DD182CBEA}" type="slidenum">
              <a:rPr lang="nl-NL" smtClean="0"/>
              <a:t>6</a:t>
            </a:fld>
            <a:endParaRPr lang="nl-NL"/>
          </a:p>
        </p:txBody>
      </p:sp>
    </p:spTree>
    <p:extLst>
      <p:ext uri="{BB962C8B-B14F-4D97-AF65-F5344CB8AC3E}">
        <p14:creationId xmlns:p14="http://schemas.microsoft.com/office/powerpoint/2010/main" val="576388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Bad news</a:t>
            </a:r>
            <a:r>
              <a:rPr lang="en-US" baseline="0" dirty="0" smtClean="0"/>
              <a:t> is in a small proportion of SVD patients, it will lead to more severe neurological disorders namely cognitive and motor </a:t>
            </a:r>
            <a:r>
              <a:rPr lang="en-US" baseline="0" dirty="0" err="1" smtClean="0"/>
              <a:t>imparment</a:t>
            </a:r>
            <a:r>
              <a:rPr lang="en-US" baseline="0" dirty="0" smtClean="0"/>
              <a:t>, dementia and Parkinsonism.</a:t>
            </a:r>
          </a:p>
          <a:p>
            <a:r>
              <a:rPr lang="en-US" baseline="0" dirty="0" smtClean="0"/>
              <a:t>Since white matter lesions are one of the most important factors describing SVD, there are studies investigating cognitive and motor performance in relation to </a:t>
            </a:r>
            <a:r>
              <a:rPr lang="en-US" baseline="0" dirty="0" err="1" smtClean="0"/>
              <a:t>wml</a:t>
            </a:r>
            <a:r>
              <a:rPr lang="en-US" baseline="0" dirty="0" smtClean="0"/>
              <a:t> properties such as total volume, locational distribution and progress in WMLs.</a:t>
            </a:r>
          </a:p>
          <a:p>
            <a:r>
              <a:rPr lang="en-US" baseline="0" dirty="0" smtClean="0"/>
              <a:t>One of these studies is RUNDMC, conducted by researchers in Neurology department of </a:t>
            </a:r>
            <a:r>
              <a:rPr lang="en-US" baseline="0" dirty="0" err="1" smtClean="0"/>
              <a:t>Radboudumc</a:t>
            </a:r>
            <a:r>
              <a:rPr lang="en-US" baseline="0" dirty="0" smtClean="0"/>
              <a:t>.</a:t>
            </a:r>
            <a:endParaRPr lang="nl-NL" dirty="0"/>
          </a:p>
        </p:txBody>
      </p:sp>
      <p:sp>
        <p:nvSpPr>
          <p:cNvPr id="4" name="Slide Number Placeholder 3"/>
          <p:cNvSpPr>
            <a:spLocks noGrp="1"/>
          </p:cNvSpPr>
          <p:nvPr>
            <p:ph type="sldNum" sz="quarter" idx="10"/>
          </p:nvPr>
        </p:nvSpPr>
        <p:spPr/>
        <p:txBody>
          <a:bodyPr/>
          <a:lstStyle/>
          <a:p>
            <a:fld id="{0BEF2B7B-34A8-4724-86CF-428DD182CBEA}" type="slidenum">
              <a:rPr lang="nl-NL" smtClean="0"/>
              <a:t>7</a:t>
            </a:fld>
            <a:endParaRPr lang="nl-NL"/>
          </a:p>
        </p:txBody>
      </p:sp>
    </p:spTree>
    <p:extLst>
      <p:ext uri="{BB962C8B-B14F-4D97-AF65-F5344CB8AC3E}">
        <p14:creationId xmlns:p14="http://schemas.microsoft.com/office/powerpoint/2010/main" val="3083715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a:t>
            </a:r>
            <a:r>
              <a:rPr lang="en-US" sz="1200" kern="1200" baseline="0" dirty="0" smtClean="0">
                <a:solidFill>
                  <a:schemeClr val="tx1"/>
                </a:solidFill>
                <a:effectLst/>
                <a:latin typeface="+mn-lt"/>
                <a:ea typeface="+mn-ea"/>
                <a:cs typeface="+mn-cs"/>
              </a:rPr>
              <a:t> start a little bit about our methodology, First of all I have to mention that we stablished a voxel classifier that follows this standard pipeline for an image analysis task.</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BEF2B7B-34A8-4724-86CF-428DD182CBEA}" type="slidenum">
              <a:rPr lang="nl-NL" smtClean="0"/>
              <a:t>8</a:t>
            </a:fld>
            <a:endParaRPr lang="nl-NL"/>
          </a:p>
        </p:txBody>
      </p:sp>
    </p:spTree>
    <p:extLst>
      <p:ext uri="{BB962C8B-B14F-4D97-AF65-F5344CB8AC3E}">
        <p14:creationId xmlns:p14="http://schemas.microsoft.com/office/powerpoint/2010/main" val="3186947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About the acquired data, I have already introduced the RUNDMC for you, here are some more details about the imaging protocols: It consists of more that 500 </a:t>
            </a:r>
            <a:r>
              <a:rPr lang="en-US" sz="1200" kern="1200" baseline="0" dirty="0" err="1" smtClean="0">
                <a:solidFill>
                  <a:schemeClr val="tx1"/>
                </a:solidFill>
                <a:effectLst/>
                <a:latin typeface="+mn-lt"/>
                <a:ea typeface="+mn-ea"/>
                <a:cs typeface="+mn-cs"/>
              </a:rPr>
              <a:t>hundered</a:t>
            </a:r>
            <a:r>
              <a:rPr lang="en-US" sz="1200" kern="1200" baseline="0" dirty="0" smtClean="0">
                <a:solidFill>
                  <a:schemeClr val="tx1"/>
                </a:solidFill>
                <a:effectLst/>
                <a:latin typeface="+mn-lt"/>
                <a:ea typeface="+mn-ea"/>
                <a:cs typeface="+mn-cs"/>
              </a:rPr>
              <a:t> SVD patients that makes it an exceptionally large dataset compared to other similar datasets, but the drawback is the fact that they made use of a 1.5 T scanner that scanned T2* and FLAIR images with 6 mm thickness slices. The resulting partial volume effect will make the small WML detection a challenging task.</a:t>
            </a:r>
          </a:p>
        </p:txBody>
      </p:sp>
      <p:sp>
        <p:nvSpPr>
          <p:cNvPr id="4" name="Slide Number Placeholder 3"/>
          <p:cNvSpPr>
            <a:spLocks noGrp="1"/>
          </p:cNvSpPr>
          <p:nvPr>
            <p:ph type="sldNum" sz="quarter" idx="10"/>
          </p:nvPr>
        </p:nvSpPr>
        <p:spPr/>
        <p:txBody>
          <a:bodyPr/>
          <a:lstStyle/>
          <a:p>
            <a:fld id="{0BEF2B7B-34A8-4724-86CF-428DD182CBEA}" type="slidenum">
              <a:rPr lang="nl-NL" smtClean="0"/>
              <a:t>9</a:t>
            </a:fld>
            <a:endParaRPr lang="nl-NL"/>
          </a:p>
        </p:txBody>
      </p:sp>
    </p:spTree>
    <p:extLst>
      <p:ext uri="{BB962C8B-B14F-4D97-AF65-F5344CB8AC3E}">
        <p14:creationId xmlns:p14="http://schemas.microsoft.com/office/powerpoint/2010/main" val="3186947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7" name="Rechthoek 6"/>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hthoek 7"/>
          <p:cNvSpPr/>
          <p:nvPr userDrawn="1"/>
        </p:nvSpPr>
        <p:spPr>
          <a:xfrm>
            <a:off x="521500" y="468000"/>
            <a:ext cx="8100000" cy="2905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ctrTitle"/>
          </p:nvPr>
        </p:nvSpPr>
        <p:spPr>
          <a:xfrm>
            <a:off x="846000" y="942026"/>
            <a:ext cx="7452000" cy="533400"/>
          </a:xfrm>
        </p:spPr>
        <p:txBody>
          <a:bodyPr>
            <a:noAutofit/>
          </a:bodyPr>
          <a:lstStyle>
            <a:lvl1pPr>
              <a:defRPr>
                <a:solidFill>
                  <a:schemeClr val="bg2"/>
                </a:solidFill>
              </a:defRPr>
            </a:lvl1pPr>
          </a:lstStyle>
          <a:p>
            <a:r>
              <a:rPr lang="en-US" smtClean="0"/>
              <a:t>Click to edit Master title style</a:t>
            </a:r>
            <a:endParaRPr lang="nl-NL" dirty="0"/>
          </a:p>
        </p:txBody>
      </p:sp>
      <p:sp>
        <p:nvSpPr>
          <p:cNvPr id="3" name="Ondertitel 2"/>
          <p:cNvSpPr>
            <a:spLocks noGrp="1"/>
          </p:cNvSpPr>
          <p:nvPr>
            <p:ph type="subTitle" idx="1"/>
          </p:nvPr>
        </p:nvSpPr>
        <p:spPr>
          <a:xfrm>
            <a:off x="845540" y="1427086"/>
            <a:ext cx="7452000" cy="533400"/>
          </a:xfrm>
        </p:spPr>
        <p:txBody>
          <a:bodyPr>
            <a:noAutofit/>
          </a:bodyPr>
          <a:lstStyle>
            <a:lvl1pPr marL="0" indent="0" algn="l">
              <a:lnSpc>
                <a:spcPts val="4200"/>
              </a:lnSpc>
              <a:buNone/>
              <a:defRPr sz="4000">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dirty="0"/>
          </a:p>
        </p:txBody>
      </p:sp>
      <p:sp>
        <p:nvSpPr>
          <p:cNvPr id="11" name="Rechthoek 10"/>
          <p:cNvSpPr/>
          <p:nvPr userDrawn="1"/>
        </p:nvSpPr>
        <p:spPr>
          <a:xfrm>
            <a:off x="521500" y="3708000"/>
            <a:ext cx="81000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voor tekst 13"/>
          <p:cNvSpPr>
            <a:spLocks noGrp="1"/>
          </p:cNvSpPr>
          <p:nvPr>
            <p:ph type="body" sz="quarter" idx="10"/>
          </p:nvPr>
        </p:nvSpPr>
        <p:spPr>
          <a:xfrm>
            <a:off x="846000" y="2657578"/>
            <a:ext cx="5346157" cy="635000"/>
          </a:xfrm>
        </p:spPr>
        <p:txBody>
          <a:bodyPr>
            <a:noAutofit/>
          </a:bodyPr>
          <a:lstStyle>
            <a:lvl1pPr marL="0" indent="0" algn="l">
              <a:buNone/>
              <a:defRPr>
                <a:solidFill>
                  <a:schemeClr val="bg2"/>
                </a:solidFill>
              </a:defRPr>
            </a:lvl1pPr>
          </a:lstStyle>
          <a:p>
            <a:pPr lvl="0"/>
            <a:r>
              <a:rPr lang="en-US" smtClean="0"/>
              <a:t>Click to edit Master text styles</a:t>
            </a:r>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8000" y="4383446"/>
            <a:ext cx="2440350" cy="304088"/>
          </a:xfrm>
          <a:prstGeom prst="rect">
            <a:avLst/>
          </a:prstGeom>
        </p:spPr>
      </p:pic>
    </p:spTree>
    <p:extLst>
      <p:ext uri="{BB962C8B-B14F-4D97-AF65-F5344CB8AC3E}">
        <p14:creationId xmlns:p14="http://schemas.microsoft.com/office/powerpoint/2010/main" val="192247951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fsluitende dia">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22000" y="788400"/>
            <a:ext cx="8100000" cy="532800"/>
          </a:xfrm>
        </p:spPr>
        <p:txBody>
          <a:bodyPr/>
          <a:lstStyle>
            <a:lvl1pPr>
              <a:defRPr baseline="0"/>
            </a:lvl1pPr>
          </a:lstStyle>
          <a:p>
            <a:r>
              <a:rPr lang="nl-NL" dirty="0" smtClean="0"/>
              <a:t>Dank voor uw aandacht</a:t>
            </a:r>
            <a:endParaRPr lang="nl-NL" dirty="0"/>
          </a:p>
        </p:txBody>
      </p:sp>
      <p:sp>
        <p:nvSpPr>
          <p:cNvPr id="7" name="Rechthoek 6"/>
          <p:cNvSpPr/>
          <p:nvPr userDrawn="1"/>
        </p:nvSpPr>
        <p:spPr>
          <a:xfrm>
            <a:off x="0" y="4637505"/>
            <a:ext cx="9144000" cy="5059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59" name="Groep 58"/>
          <p:cNvGrpSpPr/>
          <p:nvPr userDrawn="1"/>
        </p:nvGrpSpPr>
        <p:grpSpPr>
          <a:xfrm>
            <a:off x="7488238" y="4356100"/>
            <a:ext cx="647700" cy="928688"/>
            <a:chOff x="7488238" y="4356100"/>
            <a:chExt cx="647700" cy="928688"/>
          </a:xfrm>
        </p:grpSpPr>
        <p:sp>
          <p:nvSpPr>
            <p:cNvPr id="33" name="AutoShape 31"/>
            <p:cNvSpPr>
              <a:spLocks noChangeAspect="1" noChangeArrowheads="1" noTextEdit="1"/>
            </p:cNvSpPr>
            <p:nvPr userDrawn="1"/>
          </p:nvSpPr>
          <p:spPr bwMode="auto">
            <a:xfrm>
              <a:off x="7488238" y="4356100"/>
              <a:ext cx="64770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4" name="Rectangle 33"/>
            <p:cNvSpPr>
              <a:spLocks noChangeArrowheads="1"/>
            </p:cNvSpPr>
            <p:nvPr userDrawn="1"/>
          </p:nvSpPr>
          <p:spPr bwMode="auto">
            <a:xfrm>
              <a:off x="7488238" y="4356100"/>
              <a:ext cx="647700" cy="787400"/>
            </a:xfrm>
            <a:prstGeom prst="rect">
              <a:avLst/>
            </a:prstGeom>
            <a:solidFill>
              <a:srgbClr val="00AF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5" name="Freeform 34"/>
            <p:cNvSpPr>
              <a:spLocks noEditPoints="1"/>
            </p:cNvSpPr>
            <p:nvPr userDrawn="1"/>
          </p:nvSpPr>
          <p:spPr bwMode="auto">
            <a:xfrm>
              <a:off x="7608888" y="4745038"/>
              <a:ext cx="39688" cy="39688"/>
            </a:xfrm>
            <a:custGeom>
              <a:avLst/>
              <a:gdLst>
                <a:gd name="T0" fmla="*/ 58 w 62"/>
                <a:gd name="T1" fmla="*/ 2 h 62"/>
                <a:gd name="T2" fmla="*/ 57 w 62"/>
                <a:gd name="T3" fmla="*/ 6 h 62"/>
                <a:gd name="T4" fmla="*/ 7 w 62"/>
                <a:gd name="T5" fmla="*/ 4 h 62"/>
                <a:gd name="T6" fmla="*/ 3 w 62"/>
                <a:gd name="T7" fmla="*/ 0 h 62"/>
                <a:gd name="T8" fmla="*/ 0 w 62"/>
                <a:gd name="T9" fmla="*/ 0 h 62"/>
                <a:gd name="T10" fmla="*/ 0 w 62"/>
                <a:gd name="T11" fmla="*/ 31 h 62"/>
                <a:gd name="T12" fmla="*/ 32 w 62"/>
                <a:gd name="T13" fmla="*/ 62 h 62"/>
                <a:gd name="T14" fmla="*/ 61 w 62"/>
                <a:gd name="T15" fmla="*/ 28 h 62"/>
                <a:gd name="T16" fmla="*/ 62 w 62"/>
                <a:gd name="T17" fmla="*/ 2 h 62"/>
                <a:gd name="T18" fmla="*/ 58 w 62"/>
                <a:gd name="T19" fmla="*/ 2 h 62"/>
                <a:gd name="T20" fmla="*/ 52 w 62"/>
                <a:gd name="T21" fmla="*/ 32 h 62"/>
                <a:gd name="T22" fmla="*/ 32 w 62"/>
                <a:gd name="T23" fmla="*/ 49 h 62"/>
                <a:gd name="T24" fmla="*/ 7 w 62"/>
                <a:gd name="T25" fmla="*/ 29 h 62"/>
                <a:gd name="T26" fmla="*/ 7 w 62"/>
                <a:gd name="T27" fmla="*/ 17 h 62"/>
                <a:gd name="T28" fmla="*/ 53 w 62"/>
                <a:gd name="T29" fmla="*/ 19 h 62"/>
                <a:gd name="T30" fmla="*/ 52 w 62"/>
                <a:gd name="T31" fmla="*/ 3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 h="62">
                  <a:moveTo>
                    <a:pt x="58" y="2"/>
                  </a:moveTo>
                  <a:cubicBezTo>
                    <a:pt x="57" y="6"/>
                    <a:pt x="57" y="6"/>
                    <a:pt x="57" y="6"/>
                  </a:cubicBezTo>
                  <a:cubicBezTo>
                    <a:pt x="7" y="4"/>
                    <a:pt x="7" y="4"/>
                    <a:pt x="7" y="4"/>
                  </a:cubicBezTo>
                  <a:cubicBezTo>
                    <a:pt x="3" y="0"/>
                    <a:pt x="3" y="0"/>
                    <a:pt x="3" y="0"/>
                  </a:cubicBezTo>
                  <a:cubicBezTo>
                    <a:pt x="0" y="0"/>
                    <a:pt x="0" y="0"/>
                    <a:pt x="0" y="0"/>
                  </a:cubicBezTo>
                  <a:cubicBezTo>
                    <a:pt x="0" y="31"/>
                    <a:pt x="0" y="31"/>
                    <a:pt x="0" y="31"/>
                  </a:cubicBezTo>
                  <a:cubicBezTo>
                    <a:pt x="0" y="45"/>
                    <a:pt x="13" y="62"/>
                    <a:pt x="32" y="62"/>
                  </a:cubicBezTo>
                  <a:cubicBezTo>
                    <a:pt x="51" y="61"/>
                    <a:pt x="59" y="44"/>
                    <a:pt x="61" y="28"/>
                  </a:cubicBezTo>
                  <a:cubicBezTo>
                    <a:pt x="62" y="2"/>
                    <a:pt x="62" y="2"/>
                    <a:pt x="62" y="2"/>
                  </a:cubicBezTo>
                  <a:lnTo>
                    <a:pt x="58" y="2"/>
                  </a:lnTo>
                  <a:close/>
                  <a:moveTo>
                    <a:pt x="52" y="32"/>
                  </a:moveTo>
                  <a:cubicBezTo>
                    <a:pt x="51" y="39"/>
                    <a:pt x="43" y="48"/>
                    <a:pt x="32" y="49"/>
                  </a:cubicBezTo>
                  <a:cubicBezTo>
                    <a:pt x="18" y="49"/>
                    <a:pt x="8" y="38"/>
                    <a:pt x="7" y="29"/>
                  </a:cubicBezTo>
                  <a:cubicBezTo>
                    <a:pt x="7" y="20"/>
                    <a:pt x="7" y="17"/>
                    <a:pt x="7" y="17"/>
                  </a:cubicBezTo>
                  <a:cubicBezTo>
                    <a:pt x="53" y="19"/>
                    <a:pt x="53" y="19"/>
                    <a:pt x="53" y="19"/>
                  </a:cubicBezTo>
                  <a:cubicBezTo>
                    <a:pt x="53" y="24"/>
                    <a:pt x="54" y="27"/>
                    <a:pt x="52"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6" name="Freeform 35"/>
            <p:cNvSpPr>
              <a:spLocks/>
            </p:cNvSpPr>
            <p:nvPr userDrawn="1"/>
          </p:nvSpPr>
          <p:spPr bwMode="auto">
            <a:xfrm>
              <a:off x="7621588" y="4824413"/>
              <a:ext cx="41275" cy="26988"/>
            </a:xfrm>
            <a:custGeom>
              <a:avLst/>
              <a:gdLst>
                <a:gd name="T0" fmla="*/ 0 w 26"/>
                <a:gd name="T1" fmla="*/ 9 h 17"/>
                <a:gd name="T2" fmla="*/ 4 w 26"/>
                <a:gd name="T3" fmla="*/ 17 h 17"/>
                <a:gd name="T4" fmla="*/ 5 w 26"/>
                <a:gd name="T5" fmla="*/ 16 h 17"/>
                <a:gd name="T6" fmla="*/ 4 w 26"/>
                <a:gd name="T7" fmla="*/ 14 h 17"/>
                <a:gd name="T8" fmla="*/ 23 w 26"/>
                <a:gd name="T9" fmla="*/ 6 h 17"/>
                <a:gd name="T10" fmla="*/ 24 w 26"/>
                <a:gd name="T11" fmla="*/ 7 h 17"/>
                <a:gd name="T12" fmla="*/ 26 w 26"/>
                <a:gd name="T13" fmla="*/ 6 h 17"/>
                <a:gd name="T14" fmla="*/ 22 w 26"/>
                <a:gd name="T15" fmla="*/ 0 h 17"/>
                <a:gd name="T16" fmla="*/ 21 w 26"/>
                <a:gd name="T17" fmla="*/ 0 h 17"/>
                <a:gd name="T18" fmla="*/ 21 w 26"/>
                <a:gd name="T19" fmla="*/ 2 h 17"/>
                <a:gd name="T20" fmla="*/ 3 w 26"/>
                <a:gd name="T21" fmla="*/ 10 h 17"/>
                <a:gd name="T22" fmla="*/ 1 w 26"/>
                <a:gd name="T23" fmla="*/ 9 h 17"/>
                <a:gd name="T24" fmla="*/ 0 w 26"/>
                <a:gd name="T25"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7">
                  <a:moveTo>
                    <a:pt x="0" y="9"/>
                  </a:moveTo>
                  <a:lnTo>
                    <a:pt x="4" y="17"/>
                  </a:lnTo>
                  <a:lnTo>
                    <a:pt x="5" y="16"/>
                  </a:lnTo>
                  <a:lnTo>
                    <a:pt x="4" y="14"/>
                  </a:lnTo>
                  <a:lnTo>
                    <a:pt x="23" y="6"/>
                  </a:lnTo>
                  <a:lnTo>
                    <a:pt x="24" y="7"/>
                  </a:lnTo>
                  <a:lnTo>
                    <a:pt x="26" y="6"/>
                  </a:lnTo>
                  <a:lnTo>
                    <a:pt x="22" y="0"/>
                  </a:lnTo>
                  <a:lnTo>
                    <a:pt x="21" y="0"/>
                  </a:lnTo>
                  <a:lnTo>
                    <a:pt x="21" y="2"/>
                  </a:lnTo>
                  <a:lnTo>
                    <a:pt x="3" y="10"/>
                  </a:lnTo>
                  <a:lnTo>
                    <a:pt x="1" y="9"/>
                  </a:ln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7" name="Freeform 36"/>
            <p:cNvSpPr>
              <a:spLocks/>
            </p:cNvSpPr>
            <p:nvPr userDrawn="1"/>
          </p:nvSpPr>
          <p:spPr bwMode="auto">
            <a:xfrm>
              <a:off x="7612063" y="4787900"/>
              <a:ext cx="42863" cy="41275"/>
            </a:xfrm>
            <a:custGeom>
              <a:avLst/>
              <a:gdLst>
                <a:gd name="T0" fmla="*/ 31 w 67"/>
                <a:gd name="T1" fmla="*/ 60 h 65"/>
                <a:gd name="T2" fmla="*/ 31 w 67"/>
                <a:gd name="T3" fmla="*/ 62 h 65"/>
                <a:gd name="T4" fmla="*/ 17 w 67"/>
                <a:gd name="T5" fmla="*/ 65 h 65"/>
                <a:gd name="T6" fmla="*/ 5 w 67"/>
                <a:gd name="T7" fmla="*/ 45 h 65"/>
                <a:gd name="T8" fmla="*/ 26 w 67"/>
                <a:gd name="T9" fmla="*/ 7 h 65"/>
                <a:gd name="T10" fmla="*/ 65 w 67"/>
                <a:gd name="T11" fmla="*/ 32 h 65"/>
                <a:gd name="T12" fmla="*/ 67 w 67"/>
                <a:gd name="T13" fmla="*/ 47 h 65"/>
                <a:gd name="T14" fmla="*/ 55 w 67"/>
                <a:gd name="T15" fmla="*/ 50 h 65"/>
                <a:gd name="T16" fmla="*/ 54 w 67"/>
                <a:gd name="T17" fmla="*/ 48 h 65"/>
                <a:gd name="T18" fmla="*/ 58 w 67"/>
                <a:gd name="T19" fmla="*/ 31 h 65"/>
                <a:gd name="T20" fmla="*/ 36 w 67"/>
                <a:gd name="T21" fmla="*/ 19 h 65"/>
                <a:gd name="T22" fmla="*/ 43 w 67"/>
                <a:gd name="T23" fmla="*/ 48 h 65"/>
                <a:gd name="T24" fmla="*/ 48 w 67"/>
                <a:gd name="T25" fmla="*/ 50 h 65"/>
                <a:gd name="T26" fmla="*/ 48 w 67"/>
                <a:gd name="T27" fmla="*/ 52 h 65"/>
                <a:gd name="T28" fmla="*/ 35 w 67"/>
                <a:gd name="T29" fmla="*/ 56 h 65"/>
                <a:gd name="T30" fmla="*/ 34 w 67"/>
                <a:gd name="T31" fmla="*/ 53 h 65"/>
                <a:gd name="T32" fmla="*/ 36 w 67"/>
                <a:gd name="T33" fmla="*/ 50 h 65"/>
                <a:gd name="T34" fmla="*/ 28 w 67"/>
                <a:gd name="T35" fmla="*/ 22 h 65"/>
                <a:gd name="T36" fmla="*/ 11 w 67"/>
                <a:gd name="T37" fmla="*/ 44 h 65"/>
                <a:gd name="T38" fmla="*/ 31 w 67"/>
                <a:gd name="T39"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65">
                  <a:moveTo>
                    <a:pt x="31" y="60"/>
                  </a:moveTo>
                  <a:cubicBezTo>
                    <a:pt x="31" y="62"/>
                    <a:pt x="31" y="62"/>
                    <a:pt x="31" y="62"/>
                  </a:cubicBezTo>
                  <a:cubicBezTo>
                    <a:pt x="17" y="65"/>
                    <a:pt x="17" y="65"/>
                    <a:pt x="17" y="65"/>
                  </a:cubicBezTo>
                  <a:cubicBezTo>
                    <a:pt x="10" y="60"/>
                    <a:pt x="6" y="54"/>
                    <a:pt x="5" y="45"/>
                  </a:cubicBezTo>
                  <a:cubicBezTo>
                    <a:pt x="0" y="29"/>
                    <a:pt x="5" y="13"/>
                    <a:pt x="26" y="7"/>
                  </a:cubicBezTo>
                  <a:cubicBezTo>
                    <a:pt x="51" y="0"/>
                    <a:pt x="60" y="14"/>
                    <a:pt x="65" y="32"/>
                  </a:cubicBezTo>
                  <a:cubicBezTo>
                    <a:pt x="66" y="37"/>
                    <a:pt x="66" y="41"/>
                    <a:pt x="67" y="47"/>
                  </a:cubicBezTo>
                  <a:cubicBezTo>
                    <a:pt x="55" y="50"/>
                    <a:pt x="55" y="50"/>
                    <a:pt x="55" y="50"/>
                  </a:cubicBezTo>
                  <a:cubicBezTo>
                    <a:pt x="54" y="48"/>
                    <a:pt x="54" y="48"/>
                    <a:pt x="54" y="48"/>
                  </a:cubicBezTo>
                  <a:cubicBezTo>
                    <a:pt x="58" y="44"/>
                    <a:pt x="60" y="37"/>
                    <a:pt x="58" y="31"/>
                  </a:cubicBezTo>
                  <a:cubicBezTo>
                    <a:pt x="56" y="21"/>
                    <a:pt x="45" y="16"/>
                    <a:pt x="36" y="19"/>
                  </a:cubicBezTo>
                  <a:cubicBezTo>
                    <a:pt x="43" y="48"/>
                    <a:pt x="43" y="48"/>
                    <a:pt x="43" y="48"/>
                  </a:cubicBezTo>
                  <a:cubicBezTo>
                    <a:pt x="48" y="50"/>
                    <a:pt x="48" y="50"/>
                    <a:pt x="48" y="50"/>
                  </a:cubicBezTo>
                  <a:cubicBezTo>
                    <a:pt x="48" y="52"/>
                    <a:pt x="48" y="52"/>
                    <a:pt x="48" y="52"/>
                  </a:cubicBezTo>
                  <a:cubicBezTo>
                    <a:pt x="35" y="56"/>
                    <a:pt x="35" y="56"/>
                    <a:pt x="35" y="56"/>
                  </a:cubicBezTo>
                  <a:cubicBezTo>
                    <a:pt x="34" y="53"/>
                    <a:pt x="34" y="53"/>
                    <a:pt x="34" y="53"/>
                  </a:cubicBezTo>
                  <a:cubicBezTo>
                    <a:pt x="36" y="50"/>
                    <a:pt x="36" y="50"/>
                    <a:pt x="36" y="50"/>
                  </a:cubicBezTo>
                  <a:cubicBezTo>
                    <a:pt x="28" y="22"/>
                    <a:pt x="28" y="22"/>
                    <a:pt x="28" y="22"/>
                  </a:cubicBezTo>
                  <a:cubicBezTo>
                    <a:pt x="17" y="22"/>
                    <a:pt x="9" y="33"/>
                    <a:pt x="11" y="44"/>
                  </a:cubicBezTo>
                  <a:cubicBezTo>
                    <a:pt x="13" y="51"/>
                    <a:pt x="21" y="59"/>
                    <a:pt x="31" y="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8" name="Freeform 37"/>
            <p:cNvSpPr>
              <a:spLocks/>
            </p:cNvSpPr>
            <p:nvPr userDrawn="1"/>
          </p:nvSpPr>
          <p:spPr bwMode="auto">
            <a:xfrm>
              <a:off x="7624763" y="4732338"/>
              <a:ext cx="9525" cy="9525"/>
            </a:xfrm>
            <a:custGeom>
              <a:avLst/>
              <a:gdLst>
                <a:gd name="T0" fmla="*/ 1 w 17"/>
                <a:gd name="T1" fmla="*/ 11 h 16"/>
                <a:gd name="T2" fmla="*/ 5 w 17"/>
                <a:gd name="T3" fmla="*/ 1 h 16"/>
                <a:gd name="T4" fmla="*/ 15 w 17"/>
                <a:gd name="T5" fmla="*/ 4 h 16"/>
                <a:gd name="T6" fmla="*/ 11 w 17"/>
                <a:gd name="T7" fmla="*/ 14 h 16"/>
                <a:gd name="T8" fmla="*/ 1 w 17"/>
                <a:gd name="T9" fmla="*/ 11 h 16"/>
              </a:gdLst>
              <a:ahLst/>
              <a:cxnLst>
                <a:cxn ang="0">
                  <a:pos x="T0" y="T1"/>
                </a:cxn>
                <a:cxn ang="0">
                  <a:pos x="T2" y="T3"/>
                </a:cxn>
                <a:cxn ang="0">
                  <a:pos x="T4" y="T5"/>
                </a:cxn>
                <a:cxn ang="0">
                  <a:pos x="T6" y="T7"/>
                </a:cxn>
                <a:cxn ang="0">
                  <a:pos x="T8" y="T9"/>
                </a:cxn>
              </a:cxnLst>
              <a:rect l="0" t="0" r="r" b="b"/>
              <a:pathLst>
                <a:path w="17" h="16">
                  <a:moveTo>
                    <a:pt x="1" y="11"/>
                  </a:moveTo>
                  <a:cubicBezTo>
                    <a:pt x="0" y="7"/>
                    <a:pt x="1" y="3"/>
                    <a:pt x="5" y="1"/>
                  </a:cubicBezTo>
                  <a:cubicBezTo>
                    <a:pt x="9" y="0"/>
                    <a:pt x="13" y="1"/>
                    <a:pt x="15" y="4"/>
                  </a:cubicBezTo>
                  <a:cubicBezTo>
                    <a:pt x="17" y="7"/>
                    <a:pt x="15" y="12"/>
                    <a:pt x="11" y="14"/>
                  </a:cubicBezTo>
                  <a:cubicBezTo>
                    <a:pt x="7" y="16"/>
                    <a:pt x="3" y="14"/>
                    <a:pt x="1"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39" name="Freeform 38"/>
            <p:cNvSpPr>
              <a:spLocks/>
            </p:cNvSpPr>
            <p:nvPr userDrawn="1"/>
          </p:nvSpPr>
          <p:spPr bwMode="auto">
            <a:xfrm>
              <a:off x="7650163" y="4846638"/>
              <a:ext cx="9525" cy="9525"/>
            </a:xfrm>
            <a:custGeom>
              <a:avLst/>
              <a:gdLst>
                <a:gd name="T0" fmla="*/ 1 w 15"/>
                <a:gd name="T1" fmla="*/ 11 h 16"/>
                <a:gd name="T2" fmla="*/ 3 w 15"/>
                <a:gd name="T3" fmla="*/ 2 h 16"/>
                <a:gd name="T4" fmla="*/ 14 w 15"/>
                <a:gd name="T5" fmla="*/ 6 h 16"/>
                <a:gd name="T6" fmla="*/ 10 w 15"/>
                <a:gd name="T7" fmla="*/ 15 h 16"/>
                <a:gd name="T8" fmla="*/ 1 w 15"/>
                <a:gd name="T9" fmla="*/ 11 h 16"/>
              </a:gdLst>
              <a:ahLst/>
              <a:cxnLst>
                <a:cxn ang="0">
                  <a:pos x="T0" y="T1"/>
                </a:cxn>
                <a:cxn ang="0">
                  <a:pos x="T2" y="T3"/>
                </a:cxn>
                <a:cxn ang="0">
                  <a:pos x="T4" y="T5"/>
                </a:cxn>
                <a:cxn ang="0">
                  <a:pos x="T6" y="T7"/>
                </a:cxn>
                <a:cxn ang="0">
                  <a:pos x="T8" y="T9"/>
                </a:cxn>
              </a:cxnLst>
              <a:rect l="0" t="0" r="r" b="b"/>
              <a:pathLst>
                <a:path w="15" h="16">
                  <a:moveTo>
                    <a:pt x="1" y="11"/>
                  </a:moveTo>
                  <a:cubicBezTo>
                    <a:pt x="0" y="8"/>
                    <a:pt x="1" y="3"/>
                    <a:pt x="3" y="2"/>
                  </a:cubicBezTo>
                  <a:cubicBezTo>
                    <a:pt x="6" y="0"/>
                    <a:pt x="11" y="2"/>
                    <a:pt x="14" y="6"/>
                  </a:cubicBezTo>
                  <a:cubicBezTo>
                    <a:pt x="15" y="9"/>
                    <a:pt x="14" y="13"/>
                    <a:pt x="10" y="15"/>
                  </a:cubicBezTo>
                  <a:cubicBezTo>
                    <a:pt x="7" y="16"/>
                    <a:pt x="3" y="15"/>
                    <a:pt x="1"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0" name="Freeform 39"/>
            <p:cNvSpPr>
              <a:spLocks/>
            </p:cNvSpPr>
            <p:nvPr userDrawn="1"/>
          </p:nvSpPr>
          <p:spPr bwMode="auto">
            <a:xfrm>
              <a:off x="7870826" y="4930775"/>
              <a:ext cx="11113" cy="11113"/>
            </a:xfrm>
            <a:custGeom>
              <a:avLst/>
              <a:gdLst>
                <a:gd name="T0" fmla="*/ 2 w 16"/>
                <a:gd name="T1" fmla="*/ 11 h 16"/>
                <a:gd name="T2" fmla="*/ 6 w 16"/>
                <a:gd name="T3" fmla="*/ 1 h 16"/>
                <a:gd name="T4" fmla="*/ 15 w 16"/>
                <a:gd name="T5" fmla="*/ 5 h 16"/>
                <a:gd name="T6" fmla="*/ 11 w 16"/>
                <a:gd name="T7" fmla="*/ 14 h 16"/>
                <a:gd name="T8" fmla="*/ 2 w 16"/>
                <a:gd name="T9" fmla="*/ 11 h 16"/>
              </a:gdLst>
              <a:ahLst/>
              <a:cxnLst>
                <a:cxn ang="0">
                  <a:pos x="T0" y="T1"/>
                </a:cxn>
                <a:cxn ang="0">
                  <a:pos x="T2" y="T3"/>
                </a:cxn>
                <a:cxn ang="0">
                  <a:pos x="T4" y="T5"/>
                </a:cxn>
                <a:cxn ang="0">
                  <a:pos x="T6" y="T7"/>
                </a:cxn>
                <a:cxn ang="0">
                  <a:pos x="T8" y="T9"/>
                </a:cxn>
              </a:cxnLst>
              <a:rect l="0" t="0" r="r" b="b"/>
              <a:pathLst>
                <a:path w="16" h="16">
                  <a:moveTo>
                    <a:pt x="2" y="11"/>
                  </a:moveTo>
                  <a:cubicBezTo>
                    <a:pt x="0" y="7"/>
                    <a:pt x="2" y="3"/>
                    <a:pt x="6" y="1"/>
                  </a:cubicBezTo>
                  <a:cubicBezTo>
                    <a:pt x="9" y="0"/>
                    <a:pt x="13" y="1"/>
                    <a:pt x="15" y="5"/>
                  </a:cubicBezTo>
                  <a:cubicBezTo>
                    <a:pt x="16" y="8"/>
                    <a:pt x="15" y="12"/>
                    <a:pt x="11" y="14"/>
                  </a:cubicBezTo>
                  <a:cubicBezTo>
                    <a:pt x="8" y="16"/>
                    <a:pt x="4" y="14"/>
                    <a:pt x="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1" name="Freeform 40"/>
            <p:cNvSpPr>
              <a:spLocks/>
            </p:cNvSpPr>
            <p:nvPr userDrawn="1"/>
          </p:nvSpPr>
          <p:spPr bwMode="auto">
            <a:xfrm>
              <a:off x="7627938" y="4665663"/>
              <a:ext cx="39688" cy="28575"/>
            </a:xfrm>
            <a:custGeom>
              <a:avLst/>
              <a:gdLst>
                <a:gd name="T0" fmla="*/ 4 w 25"/>
                <a:gd name="T1" fmla="*/ 0 h 18"/>
                <a:gd name="T2" fmla="*/ 0 w 25"/>
                <a:gd name="T3" fmla="*/ 8 h 18"/>
                <a:gd name="T4" fmla="*/ 1 w 25"/>
                <a:gd name="T5" fmla="*/ 9 h 18"/>
                <a:gd name="T6" fmla="*/ 3 w 25"/>
                <a:gd name="T7" fmla="*/ 7 h 18"/>
                <a:gd name="T8" fmla="*/ 20 w 25"/>
                <a:gd name="T9" fmla="*/ 16 h 18"/>
                <a:gd name="T10" fmla="*/ 20 w 25"/>
                <a:gd name="T11" fmla="*/ 18 h 18"/>
                <a:gd name="T12" fmla="*/ 22 w 25"/>
                <a:gd name="T13" fmla="*/ 18 h 18"/>
                <a:gd name="T14" fmla="*/ 25 w 25"/>
                <a:gd name="T15" fmla="*/ 12 h 18"/>
                <a:gd name="T16" fmla="*/ 24 w 25"/>
                <a:gd name="T17" fmla="*/ 11 h 18"/>
                <a:gd name="T18" fmla="*/ 22 w 25"/>
                <a:gd name="T19" fmla="*/ 12 h 18"/>
                <a:gd name="T20" fmla="*/ 5 w 25"/>
                <a:gd name="T21" fmla="*/ 3 h 18"/>
                <a:gd name="T22" fmla="*/ 5 w 25"/>
                <a:gd name="T23" fmla="*/ 1 h 18"/>
                <a:gd name="T24" fmla="*/ 4 w 25"/>
                <a:gd name="T2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4" y="0"/>
                  </a:moveTo>
                  <a:lnTo>
                    <a:pt x="0" y="8"/>
                  </a:lnTo>
                  <a:lnTo>
                    <a:pt x="1" y="9"/>
                  </a:lnTo>
                  <a:lnTo>
                    <a:pt x="3" y="7"/>
                  </a:lnTo>
                  <a:lnTo>
                    <a:pt x="20" y="16"/>
                  </a:lnTo>
                  <a:lnTo>
                    <a:pt x="20" y="18"/>
                  </a:lnTo>
                  <a:lnTo>
                    <a:pt x="22" y="18"/>
                  </a:lnTo>
                  <a:lnTo>
                    <a:pt x="25" y="12"/>
                  </a:lnTo>
                  <a:lnTo>
                    <a:pt x="24" y="11"/>
                  </a:lnTo>
                  <a:lnTo>
                    <a:pt x="22" y="12"/>
                  </a:lnTo>
                  <a:lnTo>
                    <a:pt x="5" y="3"/>
                  </a:lnTo>
                  <a:lnTo>
                    <a:pt x="5" y="1"/>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2" name="Freeform 41"/>
            <p:cNvSpPr>
              <a:spLocks/>
            </p:cNvSpPr>
            <p:nvPr userDrawn="1"/>
          </p:nvSpPr>
          <p:spPr bwMode="auto">
            <a:xfrm>
              <a:off x="7613651" y="4684713"/>
              <a:ext cx="46038" cy="44450"/>
            </a:xfrm>
            <a:custGeom>
              <a:avLst/>
              <a:gdLst>
                <a:gd name="T0" fmla="*/ 24 w 29"/>
                <a:gd name="T1" fmla="*/ 23 h 28"/>
                <a:gd name="T2" fmla="*/ 23 w 29"/>
                <a:gd name="T3" fmla="*/ 22 h 28"/>
                <a:gd name="T4" fmla="*/ 22 w 29"/>
                <a:gd name="T5" fmla="*/ 23 h 28"/>
                <a:gd name="T6" fmla="*/ 9 w 29"/>
                <a:gd name="T7" fmla="*/ 20 h 28"/>
                <a:gd name="T8" fmla="*/ 27 w 29"/>
                <a:gd name="T9" fmla="*/ 13 h 28"/>
                <a:gd name="T10" fmla="*/ 29 w 29"/>
                <a:gd name="T11" fmla="*/ 9 h 28"/>
                <a:gd name="T12" fmla="*/ 28 w 29"/>
                <a:gd name="T13" fmla="*/ 8 h 28"/>
                <a:gd name="T14" fmla="*/ 27 w 29"/>
                <a:gd name="T15" fmla="*/ 9 h 28"/>
                <a:gd name="T16" fmla="*/ 9 w 29"/>
                <a:gd name="T17" fmla="*/ 2 h 28"/>
                <a:gd name="T18" fmla="*/ 9 w 29"/>
                <a:gd name="T19" fmla="*/ 0 h 28"/>
                <a:gd name="T20" fmla="*/ 7 w 29"/>
                <a:gd name="T21" fmla="*/ 0 h 28"/>
                <a:gd name="T22" fmla="*/ 5 w 29"/>
                <a:gd name="T23" fmla="*/ 6 h 28"/>
                <a:gd name="T24" fmla="*/ 7 w 29"/>
                <a:gd name="T25" fmla="*/ 6 h 28"/>
                <a:gd name="T26" fmla="*/ 8 w 29"/>
                <a:gd name="T27" fmla="*/ 6 h 28"/>
                <a:gd name="T28" fmla="*/ 21 w 29"/>
                <a:gd name="T29" fmla="*/ 11 h 28"/>
                <a:gd name="T30" fmla="*/ 1 w 29"/>
                <a:gd name="T31" fmla="*/ 18 h 28"/>
                <a:gd name="T32" fmla="*/ 0 w 29"/>
                <a:gd name="T33" fmla="*/ 22 h 28"/>
                <a:gd name="T34" fmla="*/ 21 w 29"/>
                <a:gd name="T35" fmla="*/ 26 h 28"/>
                <a:gd name="T36" fmla="*/ 22 w 29"/>
                <a:gd name="T37" fmla="*/ 27 h 28"/>
                <a:gd name="T38" fmla="*/ 23 w 29"/>
                <a:gd name="T39" fmla="*/ 28 h 28"/>
                <a:gd name="T40" fmla="*/ 24 w 29"/>
                <a:gd name="T41" fmla="*/ 2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28">
                  <a:moveTo>
                    <a:pt x="24" y="23"/>
                  </a:moveTo>
                  <a:lnTo>
                    <a:pt x="23" y="22"/>
                  </a:lnTo>
                  <a:lnTo>
                    <a:pt x="22" y="23"/>
                  </a:lnTo>
                  <a:lnTo>
                    <a:pt x="9" y="20"/>
                  </a:lnTo>
                  <a:lnTo>
                    <a:pt x="27" y="13"/>
                  </a:lnTo>
                  <a:lnTo>
                    <a:pt x="29" y="9"/>
                  </a:lnTo>
                  <a:lnTo>
                    <a:pt x="28" y="8"/>
                  </a:lnTo>
                  <a:lnTo>
                    <a:pt x="27" y="9"/>
                  </a:lnTo>
                  <a:lnTo>
                    <a:pt x="9" y="2"/>
                  </a:lnTo>
                  <a:lnTo>
                    <a:pt x="9" y="0"/>
                  </a:lnTo>
                  <a:lnTo>
                    <a:pt x="7" y="0"/>
                  </a:lnTo>
                  <a:lnTo>
                    <a:pt x="5" y="6"/>
                  </a:lnTo>
                  <a:lnTo>
                    <a:pt x="7" y="6"/>
                  </a:lnTo>
                  <a:lnTo>
                    <a:pt x="8" y="6"/>
                  </a:lnTo>
                  <a:lnTo>
                    <a:pt x="21" y="11"/>
                  </a:lnTo>
                  <a:lnTo>
                    <a:pt x="1" y="18"/>
                  </a:lnTo>
                  <a:lnTo>
                    <a:pt x="0" y="22"/>
                  </a:lnTo>
                  <a:lnTo>
                    <a:pt x="21" y="26"/>
                  </a:lnTo>
                  <a:lnTo>
                    <a:pt x="22" y="27"/>
                  </a:lnTo>
                  <a:lnTo>
                    <a:pt x="23" y="28"/>
                  </a:lnTo>
                  <a:lnTo>
                    <a:pt x="24"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3" name="Freeform 42"/>
            <p:cNvSpPr>
              <a:spLocks noEditPoints="1"/>
            </p:cNvSpPr>
            <p:nvPr userDrawn="1"/>
          </p:nvSpPr>
          <p:spPr bwMode="auto">
            <a:xfrm>
              <a:off x="7677151" y="4889500"/>
              <a:ext cx="39688" cy="39688"/>
            </a:xfrm>
            <a:custGeom>
              <a:avLst/>
              <a:gdLst>
                <a:gd name="T0" fmla="*/ 63 w 63"/>
                <a:gd name="T1" fmla="*/ 30 h 63"/>
                <a:gd name="T2" fmla="*/ 63 w 63"/>
                <a:gd name="T3" fmla="*/ 30 h 63"/>
                <a:gd name="T4" fmla="*/ 56 w 63"/>
                <a:gd name="T5" fmla="*/ 9 h 63"/>
                <a:gd name="T6" fmla="*/ 55 w 63"/>
                <a:gd name="T7" fmla="*/ 8 h 63"/>
                <a:gd name="T8" fmla="*/ 55 w 63"/>
                <a:gd name="T9" fmla="*/ 7 h 63"/>
                <a:gd name="T10" fmla="*/ 55 w 63"/>
                <a:gd name="T11" fmla="*/ 7 h 63"/>
                <a:gd name="T12" fmla="*/ 54 w 63"/>
                <a:gd name="T13" fmla="*/ 7 h 63"/>
                <a:gd name="T14" fmla="*/ 54 w 63"/>
                <a:gd name="T15" fmla="*/ 6 h 63"/>
                <a:gd name="T16" fmla="*/ 32 w 63"/>
                <a:gd name="T17" fmla="*/ 0 h 63"/>
                <a:gd name="T18" fmla="*/ 9 w 63"/>
                <a:gd name="T19" fmla="*/ 14 h 63"/>
                <a:gd name="T20" fmla="*/ 11 w 63"/>
                <a:gd name="T21" fmla="*/ 53 h 63"/>
                <a:gd name="T22" fmla="*/ 11 w 63"/>
                <a:gd name="T23" fmla="*/ 53 h 63"/>
                <a:gd name="T24" fmla="*/ 11 w 63"/>
                <a:gd name="T25" fmla="*/ 53 h 63"/>
                <a:gd name="T26" fmla="*/ 11 w 63"/>
                <a:gd name="T27" fmla="*/ 53 h 63"/>
                <a:gd name="T28" fmla="*/ 11 w 63"/>
                <a:gd name="T29" fmla="*/ 53 h 63"/>
                <a:gd name="T30" fmla="*/ 51 w 63"/>
                <a:gd name="T31" fmla="*/ 53 h 63"/>
                <a:gd name="T32" fmla="*/ 63 w 63"/>
                <a:gd name="T33" fmla="*/ 30 h 63"/>
                <a:gd name="T34" fmla="*/ 43 w 63"/>
                <a:gd name="T35" fmla="*/ 41 h 63"/>
                <a:gd name="T36" fmla="*/ 26 w 63"/>
                <a:gd name="T37" fmla="*/ 50 h 63"/>
                <a:gd name="T38" fmla="*/ 17 w 63"/>
                <a:gd name="T39" fmla="*/ 47 h 63"/>
                <a:gd name="T40" fmla="*/ 16 w 63"/>
                <a:gd name="T41" fmla="*/ 46 h 63"/>
                <a:gd name="T42" fmla="*/ 13 w 63"/>
                <a:gd name="T43" fmla="*/ 38 h 63"/>
                <a:gd name="T44" fmla="*/ 22 w 63"/>
                <a:gd name="T45" fmla="*/ 19 h 63"/>
                <a:gd name="T46" fmla="*/ 48 w 63"/>
                <a:gd name="T47" fmla="*/ 12 h 63"/>
                <a:gd name="T48" fmla="*/ 50 w 63"/>
                <a:gd name="T49" fmla="*/ 12 h 63"/>
                <a:gd name="T50" fmla="*/ 43 w 63"/>
                <a:gd name="T51"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63">
                  <a:moveTo>
                    <a:pt x="63" y="30"/>
                  </a:moveTo>
                  <a:cubicBezTo>
                    <a:pt x="63" y="30"/>
                    <a:pt x="63" y="30"/>
                    <a:pt x="63" y="30"/>
                  </a:cubicBezTo>
                  <a:cubicBezTo>
                    <a:pt x="63" y="21"/>
                    <a:pt x="62" y="14"/>
                    <a:pt x="56" y="9"/>
                  </a:cubicBezTo>
                  <a:cubicBezTo>
                    <a:pt x="55" y="8"/>
                    <a:pt x="55" y="8"/>
                    <a:pt x="55" y="8"/>
                  </a:cubicBezTo>
                  <a:cubicBezTo>
                    <a:pt x="55" y="7"/>
                    <a:pt x="55" y="7"/>
                    <a:pt x="55" y="7"/>
                  </a:cubicBezTo>
                  <a:cubicBezTo>
                    <a:pt x="55" y="7"/>
                    <a:pt x="55" y="7"/>
                    <a:pt x="55" y="7"/>
                  </a:cubicBezTo>
                  <a:cubicBezTo>
                    <a:pt x="54" y="7"/>
                    <a:pt x="54" y="7"/>
                    <a:pt x="54" y="7"/>
                  </a:cubicBezTo>
                  <a:cubicBezTo>
                    <a:pt x="54" y="6"/>
                    <a:pt x="54" y="6"/>
                    <a:pt x="54" y="6"/>
                  </a:cubicBezTo>
                  <a:cubicBezTo>
                    <a:pt x="48" y="1"/>
                    <a:pt x="40" y="0"/>
                    <a:pt x="32" y="0"/>
                  </a:cubicBezTo>
                  <a:cubicBezTo>
                    <a:pt x="23" y="1"/>
                    <a:pt x="15" y="6"/>
                    <a:pt x="9" y="14"/>
                  </a:cubicBezTo>
                  <a:cubicBezTo>
                    <a:pt x="0" y="26"/>
                    <a:pt x="0" y="41"/>
                    <a:pt x="11" y="53"/>
                  </a:cubicBezTo>
                  <a:cubicBezTo>
                    <a:pt x="11" y="53"/>
                    <a:pt x="11" y="53"/>
                    <a:pt x="11" y="53"/>
                  </a:cubicBezTo>
                  <a:cubicBezTo>
                    <a:pt x="11" y="53"/>
                    <a:pt x="11" y="53"/>
                    <a:pt x="11" y="53"/>
                  </a:cubicBezTo>
                  <a:cubicBezTo>
                    <a:pt x="11" y="53"/>
                    <a:pt x="11" y="53"/>
                    <a:pt x="11" y="53"/>
                  </a:cubicBezTo>
                  <a:cubicBezTo>
                    <a:pt x="11" y="53"/>
                    <a:pt x="11" y="53"/>
                    <a:pt x="11" y="53"/>
                  </a:cubicBezTo>
                  <a:cubicBezTo>
                    <a:pt x="24" y="63"/>
                    <a:pt x="39" y="62"/>
                    <a:pt x="51" y="53"/>
                  </a:cubicBezTo>
                  <a:cubicBezTo>
                    <a:pt x="58" y="47"/>
                    <a:pt x="62" y="38"/>
                    <a:pt x="63" y="30"/>
                  </a:cubicBezTo>
                  <a:moveTo>
                    <a:pt x="43" y="41"/>
                  </a:moveTo>
                  <a:cubicBezTo>
                    <a:pt x="42" y="43"/>
                    <a:pt x="34" y="50"/>
                    <a:pt x="26" y="50"/>
                  </a:cubicBezTo>
                  <a:cubicBezTo>
                    <a:pt x="23" y="50"/>
                    <a:pt x="20" y="49"/>
                    <a:pt x="17" y="47"/>
                  </a:cubicBezTo>
                  <a:cubicBezTo>
                    <a:pt x="16" y="46"/>
                    <a:pt x="16" y="46"/>
                    <a:pt x="16" y="46"/>
                  </a:cubicBezTo>
                  <a:cubicBezTo>
                    <a:pt x="14" y="44"/>
                    <a:pt x="13" y="41"/>
                    <a:pt x="13" y="38"/>
                  </a:cubicBezTo>
                  <a:cubicBezTo>
                    <a:pt x="12" y="32"/>
                    <a:pt x="18" y="23"/>
                    <a:pt x="22" y="19"/>
                  </a:cubicBezTo>
                  <a:cubicBezTo>
                    <a:pt x="26" y="16"/>
                    <a:pt x="38" y="3"/>
                    <a:pt x="48" y="12"/>
                  </a:cubicBezTo>
                  <a:cubicBezTo>
                    <a:pt x="50" y="12"/>
                    <a:pt x="50" y="12"/>
                    <a:pt x="50" y="12"/>
                  </a:cubicBezTo>
                  <a:cubicBezTo>
                    <a:pt x="59" y="22"/>
                    <a:pt x="46" y="38"/>
                    <a:pt x="4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4" name="Freeform 43"/>
            <p:cNvSpPr>
              <a:spLocks/>
            </p:cNvSpPr>
            <p:nvPr userDrawn="1"/>
          </p:nvSpPr>
          <p:spPr bwMode="auto">
            <a:xfrm>
              <a:off x="7762876" y="4924425"/>
              <a:ext cx="20638" cy="38100"/>
            </a:xfrm>
            <a:custGeom>
              <a:avLst/>
              <a:gdLst>
                <a:gd name="T0" fmla="*/ 0 w 13"/>
                <a:gd name="T1" fmla="*/ 23 h 24"/>
                <a:gd name="T2" fmla="*/ 8 w 13"/>
                <a:gd name="T3" fmla="*/ 24 h 24"/>
                <a:gd name="T4" fmla="*/ 8 w 13"/>
                <a:gd name="T5" fmla="*/ 24 h 24"/>
                <a:gd name="T6" fmla="*/ 7 w 13"/>
                <a:gd name="T7" fmla="*/ 22 h 24"/>
                <a:gd name="T8" fmla="*/ 11 w 13"/>
                <a:gd name="T9" fmla="*/ 3 h 24"/>
                <a:gd name="T10" fmla="*/ 12 w 13"/>
                <a:gd name="T11" fmla="*/ 3 h 24"/>
                <a:gd name="T12" fmla="*/ 13 w 13"/>
                <a:gd name="T13" fmla="*/ 1 h 24"/>
                <a:gd name="T14" fmla="*/ 5 w 13"/>
                <a:gd name="T15" fmla="*/ 0 h 24"/>
                <a:gd name="T16" fmla="*/ 5 w 13"/>
                <a:gd name="T17" fmla="*/ 1 h 24"/>
                <a:gd name="T18" fmla="*/ 6 w 13"/>
                <a:gd name="T19" fmla="*/ 2 h 24"/>
                <a:gd name="T20" fmla="*/ 3 w 13"/>
                <a:gd name="T21" fmla="*/ 21 h 24"/>
                <a:gd name="T22" fmla="*/ 1 w 13"/>
                <a:gd name="T23" fmla="*/ 22 h 24"/>
                <a:gd name="T24" fmla="*/ 0 w 13"/>
                <a:gd name="T25"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4">
                  <a:moveTo>
                    <a:pt x="0" y="23"/>
                  </a:moveTo>
                  <a:lnTo>
                    <a:pt x="8" y="24"/>
                  </a:lnTo>
                  <a:lnTo>
                    <a:pt x="8" y="24"/>
                  </a:lnTo>
                  <a:lnTo>
                    <a:pt x="7" y="22"/>
                  </a:lnTo>
                  <a:lnTo>
                    <a:pt x="11" y="3"/>
                  </a:lnTo>
                  <a:lnTo>
                    <a:pt x="12" y="3"/>
                  </a:lnTo>
                  <a:lnTo>
                    <a:pt x="13" y="1"/>
                  </a:lnTo>
                  <a:lnTo>
                    <a:pt x="5" y="0"/>
                  </a:lnTo>
                  <a:lnTo>
                    <a:pt x="5" y="1"/>
                  </a:lnTo>
                  <a:lnTo>
                    <a:pt x="6" y="2"/>
                  </a:lnTo>
                  <a:lnTo>
                    <a:pt x="3" y="21"/>
                  </a:lnTo>
                  <a:lnTo>
                    <a:pt x="1" y="22"/>
                  </a:lnTo>
                  <a:lnTo>
                    <a:pt x="0"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5" name="Freeform 44"/>
            <p:cNvSpPr>
              <a:spLocks/>
            </p:cNvSpPr>
            <p:nvPr userDrawn="1"/>
          </p:nvSpPr>
          <p:spPr bwMode="auto">
            <a:xfrm>
              <a:off x="7824788" y="4922838"/>
              <a:ext cx="42863" cy="42863"/>
            </a:xfrm>
            <a:custGeom>
              <a:avLst/>
              <a:gdLst>
                <a:gd name="T0" fmla="*/ 59 w 66"/>
                <a:gd name="T1" fmla="*/ 37 h 66"/>
                <a:gd name="T2" fmla="*/ 62 w 66"/>
                <a:gd name="T3" fmla="*/ 37 h 66"/>
                <a:gd name="T4" fmla="*/ 66 w 66"/>
                <a:gd name="T5" fmla="*/ 50 h 66"/>
                <a:gd name="T6" fmla="*/ 46 w 66"/>
                <a:gd name="T7" fmla="*/ 62 h 66"/>
                <a:gd name="T8" fmla="*/ 8 w 66"/>
                <a:gd name="T9" fmla="*/ 40 h 66"/>
                <a:gd name="T10" fmla="*/ 33 w 66"/>
                <a:gd name="T11" fmla="*/ 2 h 66"/>
                <a:gd name="T12" fmla="*/ 48 w 66"/>
                <a:gd name="T13" fmla="*/ 0 h 66"/>
                <a:gd name="T14" fmla="*/ 52 w 66"/>
                <a:gd name="T15" fmla="*/ 12 h 66"/>
                <a:gd name="T16" fmla="*/ 49 w 66"/>
                <a:gd name="T17" fmla="*/ 14 h 66"/>
                <a:gd name="T18" fmla="*/ 32 w 66"/>
                <a:gd name="T19" fmla="*/ 9 h 66"/>
                <a:gd name="T20" fmla="*/ 19 w 66"/>
                <a:gd name="T21" fmla="*/ 32 h 66"/>
                <a:gd name="T22" fmla="*/ 48 w 66"/>
                <a:gd name="T23" fmla="*/ 25 h 66"/>
                <a:gd name="T24" fmla="*/ 50 w 66"/>
                <a:gd name="T25" fmla="*/ 20 h 66"/>
                <a:gd name="T26" fmla="*/ 53 w 66"/>
                <a:gd name="T27" fmla="*/ 19 h 66"/>
                <a:gd name="T28" fmla="*/ 57 w 66"/>
                <a:gd name="T29" fmla="*/ 32 h 66"/>
                <a:gd name="T30" fmla="*/ 54 w 66"/>
                <a:gd name="T31" fmla="*/ 33 h 66"/>
                <a:gd name="T32" fmla="*/ 51 w 66"/>
                <a:gd name="T33" fmla="*/ 31 h 66"/>
                <a:gd name="T34" fmla="*/ 22 w 66"/>
                <a:gd name="T35" fmla="*/ 38 h 66"/>
                <a:gd name="T36" fmla="*/ 45 w 66"/>
                <a:gd name="T37" fmla="*/ 55 h 66"/>
                <a:gd name="T38" fmla="*/ 59 w 66"/>
                <a:gd name="T39"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59" y="37"/>
                  </a:moveTo>
                  <a:cubicBezTo>
                    <a:pt x="62" y="37"/>
                    <a:pt x="62" y="37"/>
                    <a:pt x="62" y="37"/>
                  </a:cubicBezTo>
                  <a:cubicBezTo>
                    <a:pt x="66" y="50"/>
                    <a:pt x="66" y="50"/>
                    <a:pt x="66" y="50"/>
                  </a:cubicBezTo>
                  <a:cubicBezTo>
                    <a:pt x="60" y="57"/>
                    <a:pt x="55" y="60"/>
                    <a:pt x="46" y="62"/>
                  </a:cubicBezTo>
                  <a:cubicBezTo>
                    <a:pt x="29" y="66"/>
                    <a:pt x="13" y="62"/>
                    <a:pt x="8" y="40"/>
                  </a:cubicBezTo>
                  <a:cubicBezTo>
                    <a:pt x="0" y="16"/>
                    <a:pt x="16" y="7"/>
                    <a:pt x="33" y="2"/>
                  </a:cubicBezTo>
                  <a:cubicBezTo>
                    <a:pt x="39" y="0"/>
                    <a:pt x="43" y="0"/>
                    <a:pt x="48" y="0"/>
                  </a:cubicBezTo>
                  <a:cubicBezTo>
                    <a:pt x="52" y="12"/>
                    <a:pt x="52" y="12"/>
                    <a:pt x="52" y="12"/>
                  </a:cubicBezTo>
                  <a:cubicBezTo>
                    <a:pt x="49" y="14"/>
                    <a:pt x="49" y="14"/>
                    <a:pt x="49" y="14"/>
                  </a:cubicBezTo>
                  <a:cubicBezTo>
                    <a:pt x="45" y="9"/>
                    <a:pt x="38" y="7"/>
                    <a:pt x="32" y="9"/>
                  </a:cubicBezTo>
                  <a:cubicBezTo>
                    <a:pt x="22" y="11"/>
                    <a:pt x="16" y="22"/>
                    <a:pt x="19" y="32"/>
                  </a:cubicBezTo>
                  <a:cubicBezTo>
                    <a:pt x="48" y="25"/>
                    <a:pt x="48" y="25"/>
                    <a:pt x="48" y="25"/>
                  </a:cubicBezTo>
                  <a:cubicBezTo>
                    <a:pt x="50" y="20"/>
                    <a:pt x="50" y="20"/>
                    <a:pt x="50" y="20"/>
                  </a:cubicBezTo>
                  <a:cubicBezTo>
                    <a:pt x="53" y="19"/>
                    <a:pt x="53" y="19"/>
                    <a:pt x="53" y="19"/>
                  </a:cubicBezTo>
                  <a:cubicBezTo>
                    <a:pt x="57" y="32"/>
                    <a:pt x="57" y="32"/>
                    <a:pt x="57" y="32"/>
                  </a:cubicBezTo>
                  <a:cubicBezTo>
                    <a:pt x="54" y="33"/>
                    <a:pt x="54" y="33"/>
                    <a:pt x="54" y="33"/>
                  </a:cubicBezTo>
                  <a:cubicBezTo>
                    <a:pt x="51" y="31"/>
                    <a:pt x="51" y="31"/>
                    <a:pt x="51" y="31"/>
                  </a:cubicBezTo>
                  <a:cubicBezTo>
                    <a:pt x="22" y="38"/>
                    <a:pt x="22" y="38"/>
                    <a:pt x="22" y="38"/>
                  </a:cubicBezTo>
                  <a:cubicBezTo>
                    <a:pt x="23" y="49"/>
                    <a:pt x="34" y="57"/>
                    <a:pt x="45" y="55"/>
                  </a:cubicBezTo>
                  <a:cubicBezTo>
                    <a:pt x="52" y="53"/>
                    <a:pt x="60" y="46"/>
                    <a:pt x="59"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6" name="Freeform 45"/>
            <p:cNvSpPr>
              <a:spLocks/>
            </p:cNvSpPr>
            <p:nvPr userDrawn="1"/>
          </p:nvSpPr>
          <p:spPr bwMode="auto">
            <a:xfrm>
              <a:off x="7642226" y="4854575"/>
              <a:ext cx="50800" cy="49213"/>
            </a:xfrm>
            <a:custGeom>
              <a:avLst/>
              <a:gdLst>
                <a:gd name="T0" fmla="*/ 29 w 32"/>
                <a:gd name="T1" fmla="*/ 11 h 31"/>
                <a:gd name="T2" fmla="*/ 28 w 32"/>
                <a:gd name="T3" fmla="*/ 12 h 31"/>
                <a:gd name="T4" fmla="*/ 28 w 32"/>
                <a:gd name="T5" fmla="*/ 13 h 31"/>
                <a:gd name="T6" fmla="*/ 18 w 32"/>
                <a:gd name="T7" fmla="*/ 23 h 31"/>
                <a:gd name="T8" fmla="*/ 22 w 32"/>
                <a:gd name="T9" fmla="*/ 3 h 31"/>
                <a:gd name="T10" fmla="*/ 19 w 32"/>
                <a:gd name="T11" fmla="*/ 0 h 31"/>
                <a:gd name="T12" fmla="*/ 19 w 32"/>
                <a:gd name="T13" fmla="*/ 1 h 31"/>
                <a:gd name="T14" fmla="*/ 18 w 32"/>
                <a:gd name="T15" fmla="*/ 2 h 31"/>
                <a:gd name="T16" fmla="*/ 3 w 32"/>
                <a:gd name="T17" fmla="*/ 13 h 31"/>
                <a:gd name="T18" fmla="*/ 1 w 32"/>
                <a:gd name="T19" fmla="*/ 12 h 31"/>
                <a:gd name="T20" fmla="*/ 0 w 32"/>
                <a:gd name="T21" fmla="*/ 13 h 31"/>
                <a:gd name="T22" fmla="*/ 4 w 32"/>
                <a:gd name="T23" fmla="*/ 18 h 31"/>
                <a:gd name="T24" fmla="*/ 5 w 32"/>
                <a:gd name="T25" fmla="*/ 17 h 31"/>
                <a:gd name="T26" fmla="*/ 5 w 32"/>
                <a:gd name="T27" fmla="*/ 15 h 31"/>
                <a:gd name="T28" fmla="*/ 17 w 32"/>
                <a:gd name="T29" fmla="*/ 8 h 31"/>
                <a:gd name="T30" fmla="*/ 12 w 32"/>
                <a:gd name="T31" fmla="*/ 28 h 31"/>
                <a:gd name="T32" fmla="*/ 14 w 32"/>
                <a:gd name="T33" fmla="*/ 31 h 31"/>
                <a:gd name="T34" fmla="*/ 30 w 32"/>
                <a:gd name="T35" fmla="*/ 16 h 31"/>
                <a:gd name="T36" fmla="*/ 31 w 32"/>
                <a:gd name="T37" fmla="*/ 15 h 31"/>
                <a:gd name="T38" fmla="*/ 32 w 32"/>
                <a:gd name="T39" fmla="*/ 15 h 31"/>
                <a:gd name="T40" fmla="*/ 29 w 32"/>
                <a:gd name="T41" fmla="*/ 1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31">
                  <a:moveTo>
                    <a:pt x="29" y="11"/>
                  </a:moveTo>
                  <a:lnTo>
                    <a:pt x="28" y="12"/>
                  </a:lnTo>
                  <a:lnTo>
                    <a:pt x="28" y="13"/>
                  </a:lnTo>
                  <a:lnTo>
                    <a:pt x="18" y="23"/>
                  </a:lnTo>
                  <a:lnTo>
                    <a:pt x="22" y="3"/>
                  </a:lnTo>
                  <a:lnTo>
                    <a:pt x="19" y="0"/>
                  </a:lnTo>
                  <a:lnTo>
                    <a:pt x="19" y="1"/>
                  </a:lnTo>
                  <a:lnTo>
                    <a:pt x="18" y="2"/>
                  </a:lnTo>
                  <a:lnTo>
                    <a:pt x="3" y="13"/>
                  </a:lnTo>
                  <a:lnTo>
                    <a:pt x="1" y="12"/>
                  </a:lnTo>
                  <a:lnTo>
                    <a:pt x="0" y="13"/>
                  </a:lnTo>
                  <a:lnTo>
                    <a:pt x="4" y="18"/>
                  </a:lnTo>
                  <a:lnTo>
                    <a:pt x="5" y="17"/>
                  </a:lnTo>
                  <a:lnTo>
                    <a:pt x="5" y="15"/>
                  </a:lnTo>
                  <a:lnTo>
                    <a:pt x="17" y="8"/>
                  </a:lnTo>
                  <a:lnTo>
                    <a:pt x="12" y="28"/>
                  </a:lnTo>
                  <a:lnTo>
                    <a:pt x="14" y="31"/>
                  </a:lnTo>
                  <a:lnTo>
                    <a:pt x="30" y="16"/>
                  </a:lnTo>
                  <a:lnTo>
                    <a:pt x="31" y="15"/>
                  </a:lnTo>
                  <a:lnTo>
                    <a:pt x="32" y="15"/>
                  </a:lnTo>
                  <a:lnTo>
                    <a:pt x="2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7" name="Freeform 46"/>
            <p:cNvSpPr>
              <a:spLocks/>
            </p:cNvSpPr>
            <p:nvPr userDrawn="1"/>
          </p:nvSpPr>
          <p:spPr bwMode="auto">
            <a:xfrm>
              <a:off x="7786688" y="4927600"/>
              <a:ext cx="36513" cy="38100"/>
            </a:xfrm>
            <a:custGeom>
              <a:avLst/>
              <a:gdLst>
                <a:gd name="T0" fmla="*/ 17 w 23"/>
                <a:gd name="T1" fmla="*/ 1 h 24"/>
                <a:gd name="T2" fmla="*/ 17 w 23"/>
                <a:gd name="T3" fmla="*/ 2 h 24"/>
                <a:gd name="T4" fmla="*/ 18 w 23"/>
                <a:gd name="T5" fmla="*/ 3 h 24"/>
                <a:gd name="T6" fmla="*/ 19 w 23"/>
                <a:gd name="T7" fmla="*/ 17 h 24"/>
                <a:gd name="T8" fmla="*/ 6 w 23"/>
                <a:gd name="T9" fmla="*/ 0 h 24"/>
                <a:gd name="T10" fmla="*/ 2 w 23"/>
                <a:gd name="T11" fmla="*/ 0 h 24"/>
                <a:gd name="T12" fmla="*/ 2 w 23"/>
                <a:gd name="T13" fmla="*/ 1 h 24"/>
                <a:gd name="T14" fmla="*/ 3 w 23"/>
                <a:gd name="T15" fmla="*/ 2 h 24"/>
                <a:gd name="T16" fmla="*/ 1 w 23"/>
                <a:gd name="T17" fmla="*/ 22 h 24"/>
                <a:gd name="T18" fmla="*/ 0 w 23"/>
                <a:gd name="T19" fmla="*/ 22 h 24"/>
                <a:gd name="T20" fmla="*/ 0 w 23"/>
                <a:gd name="T21" fmla="*/ 24 h 24"/>
                <a:gd name="T22" fmla="*/ 6 w 23"/>
                <a:gd name="T23" fmla="*/ 24 h 24"/>
                <a:gd name="T24" fmla="*/ 6 w 23"/>
                <a:gd name="T25" fmla="*/ 22 h 24"/>
                <a:gd name="T26" fmla="*/ 5 w 23"/>
                <a:gd name="T27" fmla="*/ 21 h 24"/>
                <a:gd name="T28" fmla="*/ 6 w 23"/>
                <a:gd name="T29" fmla="*/ 8 h 24"/>
                <a:gd name="T30" fmla="*/ 20 w 23"/>
                <a:gd name="T31" fmla="*/ 24 h 24"/>
                <a:gd name="T32" fmla="*/ 23 w 23"/>
                <a:gd name="T33" fmla="*/ 24 h 24"/>
                <a:gd name="T34" fmla="*/ 21 w 23"/>
                <a:gd name="T35" fmla="*/ 3 h 24"/>
                <a:gd name="T36" fmla="*/ 22 w 23"/>
                <a:gd name="T37" fmla="*/ 2 h 24"/>
                <a:gd name="T38" fmla="*/ 22 w 23"/>
                <a:gd name="T39" fmla="*/ 1 h 24"/>
                <a:gd name="T40" fmla="*/ 17 w 23"/>
                <a:gd name="T41"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7" y="1"/>
                  </a:moveTo>
                  <a:lnTo>
                    <a:pt x="17" y="2"/>
                  </a:lnTo>
                  <a:lnTo>
                    <a:pt x="18" y="3"/>
                  </a:lnTo>
                  <a:lnTo>
                    <a:pt x="19" y="17"/>
                  </a:lnTo>
                  <a:lnTo>
                    <a:pt x="6" y="0"/>
                  </a:lnTo>
                  <a:lnTo>
                    <a:pt x="2" y="0"/>
                  </a:lnTo>
                  <a:lnTo>
                    <a:pt x="2" y="1"/>
                  </a:lnTo>
                  <a:lnTo>
                    <a:pt x="3" y="2"/>
                  </a:lnTo>
                  <a:lnTo>
                    <a:pt x="1" y="22"/>
                  </a:lnTo>
                  <a:lnTo>
                    <a:pt x="0" y="22"/>
                  </a:lnTo>
                  <a:lnTo>
                    <a:pt x="0" y="24"/>
                  </a:lnTo>
                  <a:lnTo>
                    <a:pt x="6" y="24"/>
                  </a:lnTo>
                  <a:lnTo>
                    <a:pt x="6" y="22"/>
                  </a:lnTo>
                  <a:lnTo>
                    <a:pt x="5" y="21"/>
                  </a:lnTo>
                  <a:lnTo>
                    <a:pt x="6" y="8"/>
                  </a:lnTo>
                  <a:lnTo>
                    <a:pt x="20" y="24"/>
                  </a:lnTo>
                  <a:lnTo>
                    <a:pt x="23" y="24"/>
                  </a:lnTo>
                  <a:lnTo>
                    <a:pt x="21" y="3"/>
                  </a:lnTo>
                  <a:lnTo>
                    <a:pt x="22" y="2"/>
                  </a:lnTo>
                  <a:lnTo>
                    <a:pt x="22" y="1"/>
                  </a:lnTo>
                  <a:lnTo>
                    <a:pt x="17"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8" name="Freeform 47"/>
            <p:cNvSpPr>
              <a:spLocks/>
            </p:cNvSpPr>
            <p:nvPr userDrawn="1"/>
          </p:nvSpPr>
          <p:spPr bwMode="auto">
            <a:xfrm>
              <a:off x="7705726" y="4906963"/>
              <a:ext cx="52388" cy="50800"/>
            </a:xfrm>
            <a:custGeom>
              <a:avLst/>
              <a:gdLst>
                <a:gd name="T0" fmla="*/ 0 w 33"/>
                <a:gd name="T1" fmla="*/ 19 h 32"/>
                <a:gd name="T2" fmla="*/ 1 w 33"/>
                <a:gd name="T3" fmla="*/ 17 h 32"/>
                <a:gd name="T4" fmla="*/ 3 w 33"/>
                <a:gd name="T5" fmla="*/ 17 h 32"/>
                <a:gd name="T6" fmla="*/ 15 w 33"/>
                <a:gd name="T7" fmla="*/ 3 h 32"/>
                <a:gd name="T8" fmla="*/ 15 w 33"/>
                <a:gd name="T9" fmla="*/ 1 h 32"/>
                <a:gd name="T10" fmla="*/ 16 w 33"/>
                <a:gd name="T11" fmla="*/ 0 h 32"/>
                <a:gd name="T12" fmla="*/ 20 w 33"/>
                <a:gd name="T13" fmla="*/ 2 h 32"/>
                <a:gd name="T14" fmla="*/ 19 w 33"/>
                <a:gd name="T15" fmla="*/ 17 h 32"/>
                <a:gd name="T16" fmla="*/ 27 w 33"/>
                <a:gd name="T17" fmla="*/ 7 h 32"/>
                <a:gd name="T18" fmla="*/ 27 w 33"/>
                <a:gd name="T19" fmla="*/ 6 h 32"/>
                <a:gd name="T20" fmla="*/ 28 w 33"/>
                <a:gd name="T21" fmla="*/ 6 h 32"/>
                <a:gd name="T22" fmla="*/ 33 w 33"/>
                <a:gd name="T23" fmla="*/ 8 h 32"/>
                <a:gd name="T24" fmla="*/ 33 w 33"/>
                <a:gd name="T25" fmla="*/ 9 h 32"/>
                <a:gd name="T26" fmla="*/ 32 w 33"/>
                <a:gd name="T27" fmla="*/ 10 h 32"/>
                <a:gd name="T28" fmla="*/ 30 w 33"/>
                <a:gd name="T29" fmla="*/ 30 h 32"/>
                <a:gd name="T30" fmla="*/ 31 w 33"/>
                <a:gd name="T31" fmla="*/ 31 h 32"/>
                <a:gd name="T32" fmla="*/ 31 w 33"/>
                <a:gd name="T33" fmla="*/ 32 h 32"/>
                <a:gd name="T34" fmla="*/ 24 w 33"/>
                <a:gd name="T35" fmla="*/ 29 h 32"/>
                <a:gd name="T36" fmla="*/ 24 w 33"/>
                <a:gd name="T37" fmla="*/ 28 h 32"/>
                <a:gd name="T38" fmla="*/ 25 w 33"/>
                <a:gd name="T39" fmla="*/ 28 h 32"/>
                <a:gd name="T40" fmla="*/ 27 w 33"/>
                <a:gd name="T41" fmla="*/ 12 h 32"/>
                <a:gd name="T42" fmla="*/ 15 w 33"/>
                <a:gd name="T43" fmla="*/ 27 h 32"/>
                <a:gd name="T44" fmla="*/ 13 w 33"/>
                <a:gd name="T45" fmla="*/ 26 h 32"/>
                <a:gd name="T46" fmla="*/ 15 w 33"/>
                <a:gd name="T47" fmla="*/ 8 h 32"/>
                <a:gd name="T48" fmla="*/ 5 w 33"/>
                <a:gd name="T49" fmla="*/ 19 h 32"/>
                <a:gd name="T50" fmla="*/ 6 w 33"/>
                <a:gd name="T51" fmla="*/ 21 h 32"/>
                <a:gd name="T52" fmla="*/ 5 w 33"/>
                <a:gd name="T53" fmla="*/ 22 h 32"/>
                <a:gd name="T54" fmla="*/ 0 w 33"/>
                <a:gd name="T55" fmla="*/ 1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 h="32">
                  <a:moveTo>
                    <a:pt x="0" y="19"/>
                  </a:moveTo>
                  <a:lnTo>
                    <a:pt x="1" y="17"/>
                  </a:lnTo>
                  <a:lnTo>
                    <a:pt x="3" y="17"/>
                  </a:lnTo>
                  <a:lnTo>
                    <a:pt x="15" y="3"/>
                  </a:lnTo>
                  <a:lnTo>
                    <a:pt x="15" y="1"/>
                  </a:lnTo>
                  <a:lnTo>
                    <a:pt x="16" y="0"/>
                  </a:lnTo>
                  <a:lnTo>
                    <a:pt x="20" y="2"/>
                  </a:lnTo>
                  <a:lnTo>
                    <a:pt x="19" y="17"/>
                  </a:lnTo>
                  <a:lnTo>
                    <a:pt x="27" y="7"/>
                  </a:lnTo>
                  <a:lnTo>
                    <a:pt x="27" y="6"/>
                  </a:lnTo>
                  <a:lnTo>
                    <a:pt x="28" y="6"/>
                  </a:lnTo>
                  <a:lnTo>
                    <a:pt x="33" y="8"/>
                  </a:lnTo>
                  <a:lnTo>
                    <a:pt x="33" y="9"/>
                  </a:lnTo>
                  <a:lnTo>
                    <a:pt x="32" y="10"/>
                  </a:lnTo>
                  <a:lnTo>
                    <a:pt x="30" y="30"/>
                  </a:lnTo>
                  <a:lnTo>
                    <a:pt x="31" y="31"/>
                  </a:lnTo>
                  <a:lnTo>
                    <a:pt x="31" y="32"/>
                  </a:lnTo>
                  <a:lnTo>
                    <a:pt x="24" y="29"/>
                  </a:lnTo>
                  <a:lnTo>
                    <a:pt x="24" y="28"/>
                  </a:lnTo>
                  <a:lnTo>
                    <a:pt x="25" y="28"/>
                  </a:lnTo>
                  <a:lnTo>
                    <a:pt x="27" y="12"/>
                  </a:lnTo>
                  <a:lnTo>
                    <a:pt x="15" y="27"/>
                  </a:lnTo>
                  <a:lnTo>
                    <a:pt x="13" y="26"/>
                  </a:lnTo>
                  <a:lnTo>
                    <a:pt x="15" y="8"/>
                  </a:lnTo>
                  <a:lnTo>
                    <a:pt x="5" y="19"/>
                  </a:lnTo>
                  <a:lnTo>
                    <a:pt x="6" y="21"/>
                  </a:lnTo>
                  <a:lnTo>
                    <a:pt x="5" y="22"/>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9" name="Freeform 48"/>
            <p:cNvSpPr>
              <a:spLocks/>
            </p:cNvSpPr>
            <p:nvPr userDrawn="1"/>
          </p:nvSpPr>
          <p:spPr bwMode="auto">
            <a:xfrm>
              <a:off x="7908926" y="4879975"/>
              <a:ext cx="46038" cy="46038"/>
            </a:xfrm>
            <a:custGeom>
              <a:avLst/>
              <a:gdLst>
                <a:gd name="T0" fmla="*/ 62 w 73"/>
                <a:gd name="T1" fmla="*/ 26 h 72"/>
                <a:gd name="T2" fmla="*/ 64 w 73"/>
                <a:gd name="T3" fmla="*/ 25 h 72"/>
                <a:gd name="T4" fmla="*/ 73 w 73"/>
                <a:gd name="T5" fmla="*/ 35 h 72"/>
                <a:gd name="T6" fmla="*/ 62 w 73"/>
                <a:gd name="T7" fmla="*/ 55 h 72"/>
                <a:gd name="T8" fmla="*/ 17 w 73"/>
                <a:gd name="T9" fmla="*/ 55 h 72"/>
                <a:gd name="T10" fmla="*/ 22 w 73"/>
                <a:gd name="T11" fmla="*/ 9 h 72"/>
                <a:gd name="T12" fmla="*/ 34 w 73"/>
                <a:gd name="T13" fmla="*/ 0 h 72"/>
                <a:gd name="T14" fmla="*/ 43 w 73"/>
                <a:gd name="T15" fmla="*/ 9 h 72"/>
                <a:gd name="T16" fmla="*/ 42 w 73"/>
                <a:gd name="T17" fmla="*/ 12 h 72"/>
                <a:gd name="T18" fmla="*/ 24 w 73"/>
                <a:gd name="T19" fmla="*/ 16 h 72"/>
                <a:gd name="T20" fmla="*/ 24 w 73"/>
                <a:gd name="T21" fmla="*/ 41 h 72"/>
                <a:gd name="T22" fmla="*/ 47 w 73"/>
                <a:gd name="T23" fmla="*/ 22 h 72"/>
                <a:gd name="T24" fmla="*/ 46 w 73"/>
                <a:gd name="T25" fmla="*/ 17 h 72"/>
                <a:gd name="T26" fmla="*/ 48 w 73"/>
                <a:gd name="T27" fmla="*/ 14 h 72"/>
                <a:gd name="T28" fmla="*/ 57 w 73"/>
                <a:gd name="T29" fmla="*/ 24 h 72"/>
                <a:gd name="T30" fmla="*/ 55 w 73"/>
                <a:gd name="T31" fmla="*/ 26 h 72"/>
                <a:gd name="T32" fmla="*/ 52 w 73"/>
                <a:gd name="T33" fmla="*/ 26 h 72"/>
                <a:gd name="T34" fmla="*/ 29 w 73"/>
                <a:gd name="T35" fmla="*/ 46 h 72"/>
                <a:gd name="T36" fmla="*/ 57 w 73"/>
                <a:gd name="T37" fmla="*/ 50 h 72"/>
                <a:gd name="T38" fmla="*/ 62 w 73"/>
                <a:gd name="T39" fmla="*/ 2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72">
                  <a:moveTo>
                    <a:pt x="62" y="26"/>
                  </a:moveTo>
                  <a:cubicBezTo>
                    <a:pt x="64" y="25"/>
                    <a:pt x="64" y="25"/>
                    <a:pt x="64" y="25"/>
                  </a:cubicBezTo>
                  <a:cubicBezTo>
                    <a:pt x="73" y="35"/>
                    <a:pt x="73" y="35"/>
                    <a:pt x="73" y="35"/>
                  </a:cubicBezTo>
                  <a:cubicBezTo>
                    <a:pt x="72" y="44"/>
                    <a:pt x="69" y="49"/>
                    <a:pt x="62" y="55"/>
                  </a:cubicBezTo>
                  <a:cubicBezTo>
                    <a:pt x="48" y="68"/>
                    <a:pt x="32" y="72"/>
                    <a:pt x="17" y="55"/>
                  </a:cubicBezTo>
                  <a:cubicBezTo>
                    <a:pt x="0" y="37"/>
                    <a:pt x="8" y="22"/>
                    <a:pt x="22" y="9"/>
                  </a:cubicBezTo>
                  <a:cubicBezTo>
                    <a:pt x="26" y="5"/>
                    <a:pt x="29" y="3"/>
                    <a:pt x="34" y="0"/>
                  </a:cubicBezTo>
                  <a:cubicBezTo>
                    <a:pt x="43" y="9"/>
                    <a:pt x="43" y="9"/>
                    <a:pt x="43" y="9"/>
                  </a:cubicBezTo>
                  <a:cubicBezTo>
                    <a:pt x="42" y="12"/>
                    <a:pt x="42" y="12"/>
                    <a:pt x="42" y="12"/>
                  </a:cubicBezTo>
                  <a:cubicBezTo>
                    <a:pt x="35" y="10"/>
                    <a:pt x="29" y="11"/>
                    <a:pt x="24" y="16"/>
                  </a:cubicBezTo>
                  <a:cubicBezTo>
                    <a:pt x="16" y="22"/>
                    <a:pt x="17" y="35"/>
                    <a:pt x="24" y="41"/>
                  </a:cubicBezTo>
                  <a:cubicBezTo>
                    <a:pt x="47" y="22"/>
                    <a:pt x="47" y="22"/>
                    <a:pt x="47" y="22"/>
                  </a:cubicBezTo>
                  <a:cubicBezTo>
                    <a:pt x="46" y="17"/>
                    <a:pt x="46" y="17"/>
                    <a:pt x="46" y="17"/>
                  </a:cubicBezTo>
                  <a:cubicBezTo>
                    <a:pt x="48" y="14"/>
                    <a:pt x="48" y="14"/>
                    <a:pt x="48" y="14"/>
                  </a:cubicBezTo>
                  <a:cubicBezTo>
                    <a:pt x="57" y="24"/>
                    <a:pt x="57" y="24"/>
                    <a:pt x="57" y="24"/>
                  </a:cubicBezTo>
                  <a:cubicBezTo>
                    <a:pt x="55" y="26"/>
                    <a:pt x="55" y="26"/>
                    <a:pt x="55" y="26"/>
                  </a:cubicBezTo>
                  <a:cubicBezTo>
                    <a:pt x="52" y="26"/>
                    <a:pt x="52" y="26"/>
                    <a:pt x="52" y="26"/>
                  </a:cubicBezTo>
                  <a:cubicBezTo>
                    <a:pt x="29" y="46"/>
                    <a:pt x="29" y="46"/>
                    <a:pt x="29" y="46"/>
                  </a:cubicBezTo>
                  <a:cubicBezTo>
                    <a:pt x="35" y="56"/>
                    <a:pt x="49" y="58"/>
                    <a:pt x="57" y="50"/>
                  </a:cubicBezTo>
                  <a:cubicBezTo>
                    <a:pt x="63" y="45"/>
                    <a:pt x="66" y="34"/>
                    <a:pt x="62"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0" name="Freeform 49"/>
            <p:cNvSpPr>
              <a:spLocks/>
            </p:cNvSpPr>
            <p:nvPr userDrawn="1"/>
          </p:nvSpPr>
          <p:spPr bwMode="auto">
            <a:xfrm>
              <a:off x="7970838" y="4703763"/>
              <a:ext cx="41275" cy="41275"/>
            </a:xfrm>
            <a:custGeom>
              <a:avLst/>
              <a:gdLst>
                <a:gd name="T0" fmla="*/ 37 w 67"/>
                <a:gd name="T1" fmla="*/ 5 h 65"/>
                <a:gd name="T2" fmla="*/ 37 w 67"/>
                <a:gd name="T3" fmla="*/ 3 h 65"/>
                <a:gd name="T4" fmla="*/ 50 w 67"/>
                <a:gd name="T5" fmla="*/ 0 h 65"/>
                <a:gd name="T6" fmla="*/ 63 w 67"/>
                <a:gd name="T7" fmla="*/ 19 h 65"/>
                <a:gd name="T8" fmla="*/ 41 w 67"/>
                <a:gd name="T9" fmla="*/ 58 h 65"/>
                <a:gd name="T10" fmla="*/ 2 w 67"/>
                <a:gd name="T11" fmla="*/ 32 h 65"/>
                <a:gd name="T12" fmla="*/ 0 w 67"/>
                <a:gd name="T13" fmla="*/ 18 h 65"/>
                <a:gd name="T14" fmla="*/ 12 w 67"/>
                <a:gd name="T15" fmla="*/ 15 h 65"/>
                <a:gd name="T16" fmla="*/ 14 w 67"/>
                <a:gd name="T17" fmla="*/ 17 h 65"/>
                <a:gd name="T18" fmla="*/ 9 w 67"/>
                <a:gd name="T19" fmla="*/ 34 h 65"/>
                <a:gd name="T20" fmla="*/ 31 w 67"/>
                <a:gd name="T21" fmla="*/ 46 h 65"/>
                <a:gd name="T22" fmla="*/ 25 w 67"/>
                <a:gd name="T23" fmla="*/ 17 h 65"/>
                <a:gd name="T24" fmla="*/ 20 w 67"/>
                <a:gd name="T25" fmla="*/ 15 h 65"/>
                <a:gd name="T26" fmla="*/ 19 w 67"/>
                <a:gd name="T27" fmla="*/ 12 h 65"/>
                <a:gd name="T28" fmla="*/ 33 w 67"/>
                <a:gd name="T29" fmla="*/ 9 h 65"/>
                <a:gd name="T30" fmla="*/ 33 w 67"/>
                <a:gd name="T31" fmla="*/ 11 h 65"/>
                <a:gd name="T32" fmla="*/ 31 w 67"/>
                <a:gd name="T33" fmla="*/ 15 h 65"/>
                <a:gd name="T34" fmla="*/ 39 w 67"/>
                <a:gd name="T35" fmla="*/ 43 h 65"/>
                <a:gd name="T36" fmla="*/ 56 w 67"/>
                <a:gd name="T37" fmla="*/ 21 h 65"/>
                <a:gd name="T38" fmla="*/ 37 w 67"/>
                <a:gd name="T39"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 h="65">
                  <a:moveTo>
                    <a:pt x="37" y="5"/>
                  </a:moveTo>
                  <a:cubicBezTo>
                    <a:pt x="37" y="3"/>
                    <a:pt x="37" y="3"/>
                    <a:pt x="37" y="3"/>
                  </a:cubicBezTo>
                  <a:cubicBezTo>
                    <a:pt x="50" y="0"/>
                    <a:pt x="50" y="0"/>
                    <a:pt x="50" y="0"/>
                  </a:cubicBezTo>
                  <a:cubicBezTo>
                    <a:pt x="57" y="6"/>
                    <a:pt x="61" y="11"/>
                    <a:pt x="63" y="19"/>
                  </a:cubicBezTo>
                  <a:cubicBezTo>
                    <a:pt x="67" y="37"/>
                    <a:pt x="63" y="52"/>
                    <a:pt x="41" y="58"/>
                  </a:cubicBezTo>
                  <a:cubicBezTo>
                    <a:pt x="17" y="65"/>
                    <a:pt x="7" y="50"/>
                    <a:pt x="2" y="32"/>
                  </a:cubicBezTo>
                  <a:cubicBezTo>
                    <a:pt x="0" y="27"/>
                    <a:pt x="0" y="23"/>
                    <a:pt x="0" y="18"/>
                  </a:cubicBezTo>
                  <a:cubicBezTo>
                    <a:pt x="12" y="15"/>
                    <a:pt x="12" y="15"/>
                    <a:pt x="12" y="15"/>
                  </a:cubicBezTo>
                  <a:cubicBezTo>
                    <a:pt x="14" y="17"/>
                    <a:pt x="14" y="17"/>
                    <a:pt x="14" y="17"/>
                  </a:cubicBezTo>
                  <a:cubicBezTo>
                    <a:pt x="9" y="21"/>
                    <a:pt x="7" y="28"/>
                    <a:pt x="9" y="34"/>
                  </a:cubicBezTo>
                  <a:cubicBezTo>
                    <a:pt x="11" y="44"/>
                    <a:pt x="22" y="50"/>
                    <a:pt x="31" y="46"/>
                  </a:cubicBezTo>
                  <a:cubicBezTo>
                    <a:pt x="25" y="17"/>
                    <a:pt x="25" y="17"/>
                    <a:pt x="25" y="17"/>
                  </a:cubicBezTo>
                  <a:cubicBezTo>
                    <a:pt x="20" y="15"/>
                    <a:pt x="20" y="15"/>
                    <a:pt x="20" y="15"/>
                  </a:cubicBezTo>
                  <a:cubicBezTo>
                    <a:pt x="19" y="12"/>
                    <a:pt x="19" y="12"/>
                    <a:pt x="19" y="12"/>
                  </a:cubicBezTo>
                  <a:cubicBezTo>
                    <a:pt x="33" y="9"/>
                    <a:pt x="33" y="9"/>
                    <a:pt x="33" y="9"/>
                  </a:cubicBezTo>
                  <a:cubicBezTo>
                    <a:pt x="33" y="11"/>
                    <a:pt x="33" y="11"/>
                    <a:pt x="33" y="11"/>
                  </a:cubicBezTo>
                  <a:cubicBezTo>
                    <a:pt x="31" y="15"/>
                    <a:pt x="31" y="15"/>
                    <a:pt x="31" y="15"/>
                  </a:cubicBezTo>
                  <a:cubicBezTo>
                    <a:pt x="39" y="43"/>
                    <a:pt x="39" y="43"/>
                    <a:pt x="39" y="43"/>
                  </a:cubicBezTo>
                  <a:cubicBezTo>
                    <a:pt x="50" y="43"/>
                    <a:pt x="58" y="32"/>
                    <a:pt x="56" y="21"/>
                  </a:cubicBezTo>
                  <a:cubicBezTo>
                    <a:pt x="54" y="13"/>
                    <a:pt x="46" y="6"/>
                    <a:pt x="37"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1" name="Freeform 50"/>
            <p:cNvSpPr>
              <a:spLocks noEditPoints="1"/>
            </p:cNvSpPr>
            <p:nvPr userDrawn="1"/>
          </p:nvSpPr>
          <p:spPr bwMode="auto">
            <a:xfrm>
              <a:off x="7954963" y="4657725"/>
              <a:ext cx="47625" cy="50800"/>
            </a:xfrm>
            <a:custGeom>
              <a:avLst/>
              <a:gdLst>
                <a:gd name="T0" fmla="*/ 67 w 73"/>
                <a:gd name="T1" fmla="*/ 40 h 80"/>
                <a:gd name="T2" fmla="*/ 52 w 73"/>
                <a:gd name="T3" fmla="*/ 48 h 80"/>
                <a:gd name="T4" fmla="*/ 54 w 73"/>
                <a:gd name="T5" fmla="*/ 17 h 80"/>
                <a:gd name="T6" fmla="*/ 41 w 73"/>
                <a:gd name="T7" fmla="*/ 0 h 80"/>
                <a:gd name="T8" fmla="*/ 39 w 73"/>
                <a:gd name="T9" fmla="*/ 1 h 80"/>
                <a:gd name="T10" fmla="*/ 43 w 73"/>
                <a:gd name="T11" fmla="*/ 11 h 80"/>
                <a:gd name="T12" fmla="*/ 43 w 73"/>
                <a:gd name="T13" fmla="*/ 31 h 80"/>
                <a:gd name="T14" fmla="*/ 19 w 73"/>
                <a:gd name="T15" fmla="*/ 23 h 80"/>
                <a:gd name="T16" fmla="*/ 5 w 73"/>
                <a:gd name="T17" fmla="*/ 51 h 80"/>
                <a:gd name="T18" fmla="*/ 18 w 73"/>
                <a:gd name="T19" fmla="*/ 80 h 80"/>
                <a:gd name="T20" fmla="*/ 22 w 73"/>
                <a:gd name="T21" fmla="*/ 78 h 80"/>
                <a:gd name="T22" fmla="*/ 23 w 73"/>
                <a:gd name="T23" fmla="*/ 75 h 80"/>
                <a:gd name="T24" fmla="*/ 68 w 73"/>
                <a:gd name="T25" fmla="*/ 52 h 80"/>
                <a:gd name="T26" fmla="*/ 71 w 73"/>
                <a:gd name="T27" fmla="*/ 54 h 80"/>
                <a:gd name="T28" fmla="*/ 73 w 73"/>
                <a:gd name="T29" fmla="*/ 54 h 80"/>
                <a:gd name="T30" fmla="*/ 67 w 73"/>
                <a:gd name="T31" fmla="*/ 40 h 80"/>
                <a:gd name="T32" fmla="*/ 17 w 73"/>
                <a:gd name="T33" fmla="*/ 66 h 80"/>
                <a:gd name="T34" fmla="*/ 23 w 73"/>
                <a:gd name="T35" fmla="*/ 33 h 80"/>
                <a:gd name="T36" fmla="*/ 45 w 73"/>
                <a:gd name="T37" fmla="*/ 51 h 80"/>
                <a:gd name="T38" fmla="*/ 17 w 73"/>
                <a:gd name="T39"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3" h="80">
                  <a:moveTo>
                    <a:pt x="67" y="40"/>
                  </a:moveTo>
                  <a:cubicBezTo>
                    <a:pt x="52" y="48"/>
                    <a:pt x="52" y="48"/>
                    <a:pt x="52" y="48"/>
                  </a:cubicBezTo>
                  <a:cubicBezTo>
                    <a:pt x="52" y="36"/>
                    <a:pt x="55" y="24"/>
                    <a:pt x="54" y="17"/>
                  </a:cubicBezTo>
                  <a:cubicBezTo>
                    <a:pt x="51" y="8"/>
                    <a:pt x="49" y="6"/>
                    <a:pt x="41" y="0"/>
                  </a:cubicBezTo>
                  <a:cubicBezTo>
                    <a:pt x="39" y="1"/>
                    <a:pt x="39" y="1"/>
                    <a:pt x="39" y="1"/>
                  </a:cubicBezTo>
                  <a:cubicBezTo>
                    <a:pt x="41" y="5"/>
                    <a:pt x="42" y="5"/>
                    <a:pt x="43" y="11"/>
                  </a:cubicBezTo>
                  <a:cubicBezTo>
                    <a:pt x="46" y="18"/>
                    <a:pt x="45" y="23"/>
                    <a:pt x="43" y="31"/>
                  </a:cubicBezTo>
                  <a:cubicBezTo>
                    <a:pt x="39" y="23"/>
                    <a:pt x="29" y="20"/>
                    <a:pt x="19" y="23"/>
                  </a:cubicBezTo>
                  <a:cubicBezTo>
                    <a:pt x="7" y="26"/>
                    <a:pt x="0" y="39"/>
                    <a:pt x="5" y="51"/>
                  </a:cubicBezTo>
                  <a:cubicBezTo>
                    <a:pt x="18" y="80"/>
                    <a:pt x="18" y="80"/>
                    <a:pt x="18" y="80"/>
                  </a:cubicBezTo>
                  <a:cubicBezTo>
                    <a:pt x="22" y="78"/>
                    <a:pt x="22" y="78"/>
                    <a:pt x="22" y="78"/>
                  </a:cubicBezTo>
                  <a:cubicBezTo>
                    <a:pt x="23" y="75"/>
                    <a:pt x="23" y="75"/>
                    <a:pt x="23" y="75"/>
                  </a:cubicBezTo>
                  <a:cubicBezTo>
                    <a:pt x="68" y="52"/>
                    <a:pt x="68" y="52"/>
                    <a:pt x="68" y="52"/>
                  </a:cubicBezTo>
                  <a:cubicBezTo>
                    <a:pt x="71" y="54"/>
                    <a:pt x="71" y="54"/>
                    <a:pt x="71" y="54"/>
                  </a:cubicBezTo>
                  <a:cubicBezTo>
                    <a:pt x="73" y="54"/>
                    <a:pt x="73" y="54"/>
                    <a:pt x="73" y="54"/>
                  </a:cubicBezTo>
                  <a:lnTo>
                    <a:pt x="67" y="40"/>
                  </a:lnTo>
                  <a:close/>
                  <a:moveTo>
                    <a:pt x="17" y="66"/>
                  </a:moveTo>
                  <a:cubicBezTo>
                    <a:pt x="11" y="54"/>
                    <a:pt x="8" y="37"/>
                    <a:pt x="23" y="33"/>
                  </a:cubicBezTo>
                  <a:cubicBezTo>
                    <a:pt x="36" y="30"/>
                    <a:pt x="44" y="42"/>
                    <a:pt x="45" y="51"/>
                  </a:cubicBezTo>
                  <a:lnTo>
                    <a:pt x="1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2" name="Freeform 51"/>
            <p:cNvSpPr>
              <a:spLocks/>
            </p:cNvSpPr>
            <p:nvPr userDrawn="1"/>
          </p:nvSpPr>
          <p:spPr bwMode="auto">
            <a:xfrm>
              <a:off x="7975601" y="4741863"/>
              <a:ext cx="39688" cy="44450"/>
            </a:xfrm>
            <a:custGeom>
              <a:avLst/>
              <a:gdLst>
                <a:gd name="T0" fmla="*/ 3 w 64"/>
                <a:gd name="T1" fmla="*/ 59 h 68"/>
                <a:gd name="T2" fmla="*/ 4 w 64"/>
                <a:gd name="T3" fmla="*/ 13 h 68"/>
                <a:gd name="T4" fmla="*/ 0 w 64"/>
                <a:gd name="T5" fmla="*/ 0 h 68"/>
                <a:gd name="T6" fmla="*/ 16 w 64"/>
                <a:gd name="T7" fmla="*/ 10 h 68"/>
                <a:gd name="T8" fmla="*/ 12 w 64"/>
                <a:gd name="T9" fmla="*/ 12 h 68"/>
                <a:gd name="T10" fmla="*/ 10 w 64"/>
                <a:gd name="T11" fmla="*/ 31 h 68"/>
                <a:gd name="T12" fmla="*/ 61 w 64"/>
                <a:gd name="T13" fmla="*/ 30 h 68"/>
                <a:gd name="T14" fmla="*/ 62 w 64"/>
                <a:gd name="T15" fmla="*/ 28 h 68"/>
                <a:gd name="T16" fmla="*/ 64 w 64"/>
                <a:gd name="T17" fmla="*/ 28 h 68"/>
                <a:gd name="T18" fmla="*/ 64 w 64"/>
                <a:gd name="T19" fmla="*/ 46 h 68"/>
                <a:gd name="T20" fmla="*/ 63 w 64"/>
                <a:gd name="T21" fmla="*/ 46 h 68"/>
                <a:gd name="T22" fmla="*/ 61 w 64"/>
                <a:gd name="T23" fmla="*/ 42 h 68"/>
                <a:gd name="T24" fmla="*/ 10 w 64"/>
                <a:gd name="T25" fmla="*/ 43 h 68"/>
                <a:gd name="T26" fmla="*/ 11 w 64"/>
                <a:gd name="T27" fmla="*/ 57 h 68"/>
                <a:gd name="T28" fmla="*/ 14 w 64"/>
                <a:gd name="T29" fmla="*/ 59 h 68"/>
                <a:gd name="T30" fmla="*/ 1 w 64"/>
                <a:gd name="T31" fmla="*/ 68 h 68"/>
                <a:gd name="T32" fmla="*/ 3 w 64"/>
                <a:gd name="T33"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68">
                  <a:moveTo>
                    <a:pt x="3" y="59"/>
                  </a:moveTo>
                  <a:cubicBezTo>
                    <a:pt x="4" y="13"/>
                    <a:pt x="4" y="13"/>
                    <a:pt x="4" y="13"/>
                  </a:cubicBezTo>
                  <a:cubicBezTo>
                    <a:pt x="0" y="0"/>
                    <a:pt x="0" y="0"/>
                    <a:pt x="0" y="0"/>
                  </a:cubicBezTo>
                  <a:cubicBezTo>
                    <a:pt x="16" y="10"/>
                    <a:pt x="16" y="10"/>
                    <a:pt x="16" y="10"/>
                  </a:cubicBezTo>
                  <a:cubicBezTo>
                    <a:pt x="14" y="11"/>
                    <a:pt x="13" y="11"/>
                    <a:pt x="12" y="12"/>
                  </a:cubicBezTo>
                  <a:cubicBezTo>
                    <a:pt x="10" y="14"/>
                    <a:pt x="10" y="20"/>
                    <a:pt x="10" y="31"/>
                  </a:cubicBezTo>
                  <a:cubicBezTo>
                    <a:pt x="61" y="30"/>
                    <a:pt x="61" y="30"/>
                    <a:pt x="61" y="30"/>
                  </a:cubicBezTo>
                  <a:cubicBezTo>
                    <a:pt x="62" y="28"/>
                    <a:pt x="62" y="28"/>
                    <a:pt x="62" y="28"/>
                  </a:cubicBezTo>
                  <a:cubicBezTo>
                    <a:pt x="64" y="28"/>
                    <a:pt x="64" y="28"/>
                    <a:pt x="64" y="28"/>
                  </a:cubicBezTo>
                  <a:cubicBezTo>
                    <a:pt x="64" y="46"/>
                    <a:pt x="64" y="46"/>
                    <a:pt x="64" y="46"/>
                  </a:cubicBezTo>
                  <a:cubicBezTo>
                    <a:pt x="63" y="46"/>
                    <a:pt x="63" y="46"/>
                    <a:pt x="63" y="46"/>
                  </a:cubicBezTo>
                  <a:cubicBezTo>
                    <a:pt x="61" y="42"/>
                    <a:pt x="61" y="42"/>
                    <a:pt x="61" y="42"/>
                  </a:cubicBezTo>
                  <a:cubicBezTo>
                    <a:pt x="10" y="43"/>
                    <a:pt x="10" y="43"/>
                    <a:pt x="10" y="43"/>
                  </a:cubicBezTo>
                  <a:cubicBezTo>
                    <a:pt x="10" y="48"/>
                    <a:pt x="10" y="56"/>
                    <a:pt x="11" y="57"/>
                  </a:cubicBezTo>
                  <a:cubicBezTo>
                    <a:pt x="12" y="58"/>
                    <a:pt x="13" y="59"/>
                    <a:pt x="14" y="59"/>
                  </a:cubicBezTo>
                  <a:cubicBezTo>
                    <a:pt x="1" y="68"/>
                    <a:pt x="1" y="68"/>
                    <a:pt x="1" y="68"/>
                  </a:cubicBezTo>
                  <a:lnTo>
                    <a:pt x="3"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Freeform 52"/>
            <p:cNvSpPr>
              <a:spLocks/>
            </p:cNvSpPr>
            <p:nvPr userDrawn="1"/>
          </p:nvSpPr>
          <p:spPr bwMode="auto">
            <a:xfrm>
              <a:off x="7974013" y="4789488"/>
              <a:ext cx="39688" cy="17463"/>
            </a:xfrm>
            <a:custGeom>
              <a:avLst/>
              <a:gdLst>
                <a:gd name="T0" fmla="*/ 24 w 25"/>
                <a:gd name="T1" fmla="*/ 11 h 11"/>
                <a:gd name="T2" fmla="*/ 25 w 25"/>
                <a:gd name="T3" fmla="*/ 3 h 11"/>
                <a:gd name="T4" fmla="*/ 24 w 25"/>
                <a:gd name="T5" fmla="*/ 3 h 11"/>
                <a:gd name="T6" fmla="*/ 23 w 25"/>
                <a:gd name="T7" fmla="*/ 4 h 11"/>
                <a:gd name="T8" fmla="*/ 3 w 25"/>
                <a:gd name="T9" fmla="*/ 1 h 11"/>
                <a:gd name="T10" fmla="*/ 3 w 25"/>
                <a:gd name="T11" fmla="*/ 0 h 11"/>
                <a:gd name="T12" fmla="*/ 1 w 25"/>
                <a:gd name="T13" fmla="*/ 0 h 11"/>
                <a:gd name="T14" fmla="*/ 0 w 25"/>
                <a:gd name="T15" fmla="*/ 7 h 11"/>
                <a:gd name="T16" fmla="*/ 1 w 25"/>
                <a:gd name="T17" fmla="*/ 7 h 11"/>
                <a:gd name="T18" fmla="*/ 3 w 25"/>
                <a:gd name="T19" fmla="*/ 6 h 11"/>
                <a:gd name="T20" fmla="*/ 22 w 25"/>
                <a:gd name="T21" fmla="*/ 9 h 11"/>
                <a:gd name="T22" fmla="*/ 23 w 25"/>
                <a:gd name="T23" fmla="*/ 11 h 11"/>
                <a:gd name="T24" fmla="*/ 24 w 25"/>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1">
                  <a:moveTo>
                    <a:pt x="24" y="11"/>
                  </a:moveTo>
                  <a:lnTo>
                    <a:pt x="25" y="3"/>
                  </a:lnTo>
                  <a:lnTo>
                    <a:pt x="24" y="3"/>
                  </a:lnTo>
                  <a:lnTo>
                    <a:pt x="23" y="4"/>
                  </a:lnTo>
                  <a:lnTo>
                    <a:pt x="3" y="1"/>
                  </a:lnTo>
                  <a:lnTo>
                    <a:pt x="3" y="0"/>
                  </a:lnTo>
                  <a:lnTo>
                    <a:pt x="1" y="0"/>
                  </a:lnTo>
                  <a:lnTo>
                    <a:pt x="0" y="7"/>
                  </a:lnTo>
                  <a:lnTo>
                    <a:pt x="1" y="7"/>
                  </a:lnTo>
                  <a:lnTo>
                    <a:pt x="3" y="6"/>
                  </a:lnTo>
                  <a:lnTo>
                    <a:pt x="22" y="9"/>
                  </a:lnTo>
                  <a:lnTo>
                    <a:pt x="23" y="11"/>
                  </a:lnTo>
                  <a:lnTo>
                    <a:pt x="2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4" name="Freeform 53"/>
            <p:cNvSpPr>
              <a:spLocks/>
            </p:cNvSpPr>
            <p:nvPr userDrawn="1"/>
          </p:nvSpPr>
          <p:spPr bwMode="auto">
            <a:xfrm>
              <a:off x="7962901" y="4805363"/>
              <a:ext cx="44450" cy="42863"/>
            </a:xfrm>
            <a:custGeom>
              <a:avLst/>
              <a:gdLst>
                <a:gd name="T0" fmla="*/ 54 w 70"/>
                <a:gd name="T1" fmla="*/ 13 h 67"/>
                <a:gd name="T2" fmla="*/ 56 w 70"/>
                <a:gd name="T3" fmla="*/ 11 h 67"/>
                <a:gd name="T4" fmla="*/ 68 w 70"/>
                <a:gd name="T5" fmla="*/ 16 h 67"/>
                <a:gd name="T6" fmla="*/ 66 w 70"/>
                <a:gd name="T7" fmla="*/ 41 h 67"/>
                <a:gd name="T8" fmla="*/ 22 w 70"/>
                <a:gd name="T9" fmla="*/ 58 h 67"/>
                <a:gd name="T10" fmla="*/ 10 w 70"/>
                <a:gd name="T11" fmla="*/ 13 h 67"/>
                <a:gd name="T12" fmla="*/ 17 w 70"/>
                <a:gd name="T13" fmla="*/ 0 h 67"/>
                <a:gd name="T14" fmla="*/ 30 w 70"/>
                <a:gd name="T15" fmla="*/ 5 h 67"/>
                <a:gd name="T16" fmla="*/ 29 w 70"/>
                <a:gd name="T17" fmla="*/ 8 h 67"/>
                <a:gd name="T18" fmla="*/ 15 w 70"/>
                <a:gd name="T19" fmla="*/ 17 h 67"/>
                <a:gd name="T20" fmla="*/ 26 w 70"/>
                <a:gd name="T21" fmla="*/ 42 h 67"/>
                <a:gd name="T22" fmla="*/ 59 w 70"/>
                <a:gd name="T23" fmla="*/ 36 h 67"/>
                <a:gd name="T24" fmla="*/ 54 w 70"/>
                <a:gd name="T25"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67">
                  <a:moveTo>
                    <a:pt x="54" y="13"/>
                  </a:moveTo>
                  <a:cubicBezTo>
                    <a:pt x="56" y="11"/>
                    <a:pt x="56" y="11"/>
                    <a:pt x="56" y="11"/>
                  </a:cubicBezTo>
                  <a:cubicBezTo>
                    <a:pt x="68" y="16"/>
                    <a:pt x="68" y="16"/>
                    <a:pt x="68" y="16"/>
                  </a:cubicBezTo>
                  <a:cubicBezTo>
                    <a:pt x="70" y="25"/>
                    <a:pt x="70" y="32"/>
                    <a:pt x="66" y="41"/>
                  </a:cubicBezTo>
                  <a:cubicBezTo>
                    <a:pt x="57" y="57"/>
                    <a:pt x="45" y="67"/>
                    <a:pt x="22" y="58"/>
                  </a:cubicBezTo>
                  <a:cubicBezTo>
                    <a:pt x="0" y="48"/>
                    <a:pt x="3" y="30"/>
                    <a:pt x="10" y="13"/>
                  </a:cubicBezTo>
                  <a:cubicBezTo>
                    <a:pt x="12" y="8"/>
                    <a:pt x="14" y="5"/>
                    <a:pt x="17" y="0"/>
                  </a:cubicBezTo>
                  <a:cubicBezTo>
                    <a:pt x="30" y="5"/>
                    <a:pt x="30" y="5"/>
                    <a:pt x="30" y="5"/>
                  </a:cubicBezTo>
                  <a:cubicBezTo>
                    <a:pt x="29" y="8"/>
                    <a:pt x="29" y="8"/>
                    <a:pt x="29" y="8"/>
                  </a:cubicBezTo>
                  <a:cubicBezTo>
                    <a:pt x="23" y="8"/>
                    <a:pt x="18" y="12"/>
                    <a:pt x="15" y="17"/>
                  </a:cubicBezTo>
                  <a:cubicBezTo>
                    <a:pt x="10" y="27"/>
                    <a:pt x="17" y="35"/>
                    <a:pt x="26" y="42"/>
                  </a:cubicBezTo>
                  <a:cubicBezTo>
                    <a:pt x="35" y="49"/>
                    <a:pt x="54" y="46"/>
                    <a:pt x="59" y="36"/>
                  </a:cubicBezTo>
                  <a:cubicBezTo>
                    <a:pt x="62" y="29"/>
                    <a:pt x="60" y="20"/>
                    <a:pt x="54"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5" name="Freeform 54"/>
            <p:cNvSpPr>
              <a:spLocks/>
            </p:cNvSpPr>
            <p:nvPr userDrawn="1"/>
          </p:nvSpPr>
          <p:spPr bwMode="auto">
            <a:xfrm>
              <a:off x="7953376" y="4840288"/>
              <a:ext cx="39688" cy="28575"/>
            </a:xfrm>
            <a:custGeom>
              <a:avLst/>
              <a:gdLst>
                <a:gd name="T0" fmla="*/ 21 w 25"/>
                <a:gd name="T1" fmla="*/ 18 h 18"/>
                <a:gd name="T2" fmla="*/ 25 w 25"/>
                <a:gd name="T3" fmla="*/ 11 h 18"/>
                <a:gd name="T4" fmla="*/ 25 w 25"/>
                <a:gd name="T5" fmla="*/ 11 h 18"/>
                <a:gd name="T6" fmla="*/ 23 w 25"/>
                <a:gd name="T7" fmla="*/ 12 h 18"/>
                <a:gd name="T8" fmla="*/ 4 w 25"/>
                <a:gd name="T9" fmla="*/ 2 h 18"/>
                <a:gd name="T10" fmla="*/ 5 w 25"/>
                <a:gd name="T11" fmla="*/ 1 h 18"/>
                <a:gd name="T12" fmla="*/ 3 w 25"/>
                <a:gd name="T13" fmla="*/ 0 h 18"/>
                <a:gd name="T14" fmla="*/ 0 w 25"/>
                <a:gd name="T15" fmla="*/ 7 h 18"/>
                <a:gd name="T16" fmla="*/ 1 w 25"/>
                <a:gd name="T17" fmla="*/ 8 h 18"/>
                <a:gd name="T18" fmla="*/ 3 w 25"/>
                <a:gd name="T19" fmla="*/ 6 h 18"/>
                <a:gd name="T20" fmla="*/ 20 w 25"/>
                <a:gd name="T21" fmla="*/ 16 h 18"/>
                <a:gd name="T22" fmla="*/ 20 w 25"/>
                <a:gd name="T23" fmla="*/ 18 h 18"/>
                <a:gd name="T24" fmla="*/ 21 w 25"/>
                <a:gd name="T25"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8">
                  <a:moveTo>
                    <a:pt x="21" y="18"/>
                  </a:moveTo>
                  <a:lnTo>
                    <a:pt x="25" y="11"/>
                  </a:lnTo>
                  <a:lnTo>
                    <a:pt x="25" y="11"/>
                  </a:lnTo>
                  <a:lnTo>
                    <a:pt x="23" y="12"/>
                  </a:lnTo>
                  <a:lnTo>
                    <a:pt x="4" y="2"/>
                  </a:lnTo>
                  <a:lnTo>
                    <a:pt x="5" y="1"/>
                  </a:lnTo>
                  <a:lnTo>
                    <a:pt x="3" y="0"/>
                  </a:lnTo>
                  <a:lnTo>
                    <a:pt x="0" y="7"/>
                  </a:lnTo>
                  <a:lnTo>
                    <a:pt x="1" y="8"/>
                  </a:lnTo>
                  <a:lnTo>
                    <a:pt x="3" y="6"/>
                  </a:lnTo>
                  <a:lnTo>
                    <a:pt x="20" y="16"/>
                  </a:lnTo>
                  <a:lnTo>
                    <a:pt x="20" y="18"/>
                  </a:lnTo>
                  <a:lnTo>
                    <a:pt x="21"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6" name="Freeform 55"/>
            <p:cNvSpPr>
              <a:spLocks/>
            </p:cNvSpPr>
            <p:nvPr userDrawn="1"/>
          </p:nvSpPr>
          <p:spPr bwMode="auto">
            <a:xfrm>
              <a:off x="7935913" y="4864100"/>
              <a:ext cx="47625" cy="34925"/>
            </a:xfrm>
            <a:custGeom>
              <a:avLst/>
              <a:gdLst>
                <a:gd name="T0" fmla="*/ 46 w 76"/>
                <a:gd name="T1" fmla="*/ 55 h 55"/>
                <a:gd name="T2" fmla="*/ 76 w 76"/>
                <a:gd name="T3" fmla="*/ 21 h 55"/>
                <a:gd name="T4" fmla="*/ 69 w 76"/>
                <a:gd name="T5" fmla="*/ 5 h 55"/>
                <a:gd name="T6" fmla="*/ 65 w 76"/>
                <a:gd name="T7" fmla="*/ 10 h 55"/>
                <a:gd name="T8" fmla="*/ 66 w 76"/>
                <a:gd name="T9" fmla="*/ 20 h 55"/>
                <a:gd name="T10" fmla="*/ 53 w 76"/>
                <a:gd name="T11" fmla="*/ 38 h 55"/>
                <a:gd name="T12" fmla="*/ 15 w 76"/>
                <a:gd name="T13" fmla="*/ 7 h 55"/>
                <a:gd name="T14" fmla="*/ 17 w 76"/>
                <a:gd name="T15" fmla="*/ 3 h 55"/>
                <a:gd name="T16" fmla="*/ 13 w 76"/>
                <a:gd name="T17" fmla="*/ 0 h 55"/>
                <a:gd name="T18" fmla="*/ 0 w 76"/>
                <a:gd name="T19" fmla="*/ 17 h 55"/>
                <a:gd name="T20" fmla="*/ 4 w 76"/>
                <a:gd name="T21" fmla="*/ 19 h 55"/>
                <a:gd name="T22" fmla="*/ 8 w 76"/>
                <a:gd name="T23" fmla="*/ 17 h 55"/>
                <a:gd name="T24" fmla="*/ 45 w 76"/>
                <a:gd name="T25" fmla="*/ 48 h 55"/>
                <a:gd name="T26" fmla="*/ 45 w 76"/>
                <a:gd name="T27" fmla="*/ 53 h 55"/>
                <a:gd name="T28" fmla="*/ 46 w 76"/>
                <a:gd name="T2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55">
                  <a:moveTo>
                    <a:pt x="46" y="55"/>
                  </a:moveTo>
                  <a:cubicBezTo>
                    <a:pt x="76" y="21"/>
                    <a:pt x="76" y="21"/>
                    <a:pt x="76" y="21"/>
                  </a:cubicBezTo>
                  <a:cubicBezTo>
                    <a:pt x="69" y="5"/>
                    <a:pt x="69" y="5"/>
                    <a:pt x="69" y="5"/>
                  </a:cubicBezTo>
                  <a:cubicBezTo>
                    <a:pt x="65" y="10"/>
                    <a:pt x="65" y="10"/>
                    <a:pt x="65" y="10"/>
                  </a:cubicBezTo>
                  <a:cubicBezTo>
                    <a:pt x="65" y="10"/>
                    <a:pt x="67" y="16"/>
                    <a:pt x="66" y="20"/>
                  </a:cubicBezTo>
                  <a:cubicBezTo>
                    <a:pt x="65" y="28"/>
                    <a:pt x="53" y="38"/>
                    <a:pt x="53" y="38"/>
                  </a:cubicBezTo>
                  <a:cubicBezTo>
                    <a:pt x="15" y="7"/>
                    <a:pt x="15" y="7"/>
                    <a:pt x="15" y="7"/>
                  </a:cubicBezTo>
                  <a:cubicBezTo>
                    <a:pt x="17" y="3"/>
                    <a:pt x="17" y="3"/>
                    <a:pt x="17" y="3"/>
                  </a:cubicBezTo>
                  <a:cubicBezTo>
                    <a:pt x="13" y="0"/>
                    <a:pt x="13" y="0"/>
                    <a:pt x="13" y="0"/>
                  </a:cubicBezTo>
                  <a:cubicBezTo>
                    <a:pt x="0" y="17"/>
                    <a:pt x="0" y="17"/>
                    <a:pt x="0" y="17"/>
                  </a:cubicBezTo>
                  <a:cubicBezTo>
                    <a:pt x="4" y="19"/>
                    <a:pt x="4" y="19"/>
                    <a:pt x="4" y="19"/>
                  </a:cubicBezTo>
                  <a:cubicBezTo>
                    <a:pt x="8" y="17"/>
                    <a:pt x="8" y="17"/>
                    <a:pt x="8" y="17"/>
                  </a:cubicBezTo>
                  <a:cubicBezTo>
                    <a:pt x="45" y="48"/>
                    <a:pt x="45" y="48"/>
                    <a:pt x="45" y="48"/>
                  </a:cubicBezTo>
                  <a:cubicBezTo>
                    <a:pt x="45" y="53"/>
                    <a:pt x="45" y="53"/>
                    <a:pt x="45" y="53"/>
                  </a:cubicBezTo>
                  <a:lnTo>
                    <a:pt x="46" y="5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7" name="Freeform 56"/>
            <p:cNvSpPr>
              <a:spLocks/>
            </p:cNvSpPr>
            <p:nvPr userDrawn="1"/>
          </p:nvSpPr>
          <p:spPr bwMode="auto">
            <a:xfrm>
              <a:off x="7880351" y="4895850"/>
              <a:ext cx="33338" cy="52388"/>
            </a:xfrm>
            <a:custGeom>
              <a:avLst/>
              <a:gdLst>
                <a:gd name="T0" fmla="*/ 29 w 52"/>
                <a:gd name="T1" fmla="*/ 81 h 81"/>
                <a:gd name="T2" fmla="*/ 46 w 52"/>
                <a:gd name="T3" fmla="*/ 73 h 81"/>
                <a:gd name="T4" fmla="*/ 44 w 52"/>
                <a:gd name="T5" fmla="*/ 71 h 81"/>
                <a:gd name="T6" fmla="*/ 40 w 52"/>
                <a:gd name="T7" fmla="*/ 70 h 81"/>
                <a:gd name="T8" fmla="*/ 28 w 52"/>
                <a:gd name="T9" fmla="*/ 47 h 81"/>
                <a:gd name="T10" fmla="*/ 44 w 52"/>
                <a:gd name="T11" fmla="*/ 39 h 81"/>
                <a:gd name="T12" fmla="*/ 52 w 52"/>
                <a:gd name="T13" fmla="*/ 38 h 81"/>
                <a:gd name="T14" fmla="*/ 46 w 52"/>
                <a:gd name="T15" fmla="*/ 27 h 81"/>
                <a:gd name="T16" fmla="*/ 41 w 52"/>
                <a:gd name="T17" fmla="*/ 32 h 81"/>
                <a:gd name="T18" fmla="*/ 25 w 52"/>
                <a:gd name="T19" fmla="*/ 41 h 81"/>
                <a:gd name="T20" fmla="*/ 17 w 52"/>
                <a:gd name="T21" fmla="*/ 24 h 81"/>
                <a:gd name="T22" fmla="*/ 35 w 52"/>
                <a:gd name="T23" fmla="*/ 14 h 81"/>
                <a:gd name="T24" fmla="*/ 42 w 52"/>
                <a:gd name="T25" fmla="*/ 12 h 81"/>
                <a:gd name="T26" fmla="*/ 43 w 52"/>
                <a:gd name="T27" fmla="*/ 7 h 81"/>
                <a:gd name="T28" fmla="*/ 47 w 52"/>
                <a:gd name="T29" fmla="*/ 0 h 81"/>
                <a:gd name="T30" fmla="*/ 0 w 52"/>
                <a:gd name="T31" fmla="*/ 27 h 81"/>
                <a:gd name="T32" fmla="*/ 1 w 52"/>
                <a:gd name="T33" fmla="*/ 31 h 81"/>
                <a:gd name="T34" fmla="*/ 6 w 52"/>
                <a:gd name="T35" fmla="*/ 30 h 81"/>
                <a:gd name="T36" fmla="*/ 28 w 52"/>
                <a:gd name="T37" fmla="*/ 75 h 81"/>
                <a:gd name="T38" fmla="*/ 27 w 52"/>
                <a:gd name="T39" fmla="*/ 79 h 81"/>
                <a:gd name="T40" fmla="*/ 29 w 52"/>
                <a:gd name="T4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81">
                  <a:moveTo>
                    <a:pt x="29" y="81"/>
                  </a:moveTo>
                  <a:cubicBezTo>
                    <a:pt x="46" y="73"/>
                    <a:pt x="46" y="73"/>
                    <a:pt x="46" y="73"/>
                  </a:cubicBezTo>
                  <a:cubicBezTo>
                    <a:pt x="44" y="71"/>
                    <a:pt x="44" y="71"/>
                    <a:pt x="44" y="71"/>
                  </a:cubicBezTo>
                  <a:cubicBezTo>
                    <a:pt x="40" y="70"/>
                    <a:pt x="40" y="70"/>
                    <a:pt x="40" y="70"/>
                  </a:cubicBezTo>
                  <a:cubicBezTo>
                    <a:pt x="28" y="47"/>
                    <a:pt x="28" y="47"/>
                    <a:pt x="28" y="47"/>
                  </a:cubicBezTo>
                  <a:cubicBezTo>
                    <a:pt x="28" y="47"/>
                    <a:pt x="38" y="41"/>
                    <a:pt x="44" y="39"/>
                  </a:cubicBezTo>
                  <a:cubicBezTo>
                    <a:pt x="47" y="38"/>
                    <a:pt x="52" y="38"/>
                    <a:pt x="52" y="38"/>
                  </a:cubicBezTo>
                  <a:cubicBezTo>
                    <a:pt x="46" y="27"/>
                    <a:pt x="46" y="27"/>
                    <a:pt x="46" y="27"/>
                  </a:cubicBezTo>
                  <a:cubicBezTo>
                    <a:pt x="46" y="27"/>
                    <a:pt x="43" y="31"/>
                    <a:pt x="41" y="32"/>
                  </a:cubicBezTo>
                  <a:cubicBezTo>
                    <a:pt x="36" y="37"/>
                    <a:pt x="25" y="41"/>
                    <a:pt x="25" y="41"/>
                  </a:cubicBezTo>
                  <a:cubicBezTo>
                    <a:pt x="17" y="24"/>
                    <a:pt x="17" y="24"/>
                    <a:pt x="17" y="24"/>
                  </a:cubicBezTo>
                  <a:cubicBezTo>
                    <a:pt x="17" y="24"/>
                    <a:pt x="28" y="16"/>
                    <a:pt x="35" y="14"/>
                  </a:cubicBezTo>
                  <a:cubicBezTo>
                    <a:pt x="38" y="13"/>
                    <a:pt x="42" y="12"/>
                    <a:pt x="42" y="12"/>
                  </a:cubicBezTo>
                  <a:cubicBezTo>
                    <a:pt x="42" y="12"/>
                    <a:pt x="43" y="9"/>
                    <a:pt x="43" y="7"/>
                  </a:cubicBezTo>
                  <a:cubicBezTo>
                    <a:pt x="44" y="4"/>
                    <a:pt x="47" y="0"/>
                    <a:pt x="47" y="0"/>
                  </a:cubicBezTo>
                  <a:cubicBezTo>
                    <a:pt x="0" y="27"/>
                    <a:pt x="0" y="27"/>
                    <a:pt x="0" y="27"/>
                  </a:cubicBezTo>
                  <a:cubicBezTo>
                    <a:pt x="1" y="31"/>
                    <a:pt x="1" y="31"/>
                    <a:pt x="1" y="31"/>
                  </a:cubicBezTo>
                  <a:cubicBezTo>
                    <a:pt x="6" y="30"/>
                    <a:pt x="6" y="30"/>
                    <a:pt x="6" y="30"/>
                  </a:cubicBezTo>
                  <a:cubicBezTo>
                    <a:pt x="28" y="75"/>
                    <a:pt x="28" y="75"/>
                    <a:pt x="28" y="75"/>
                  </a:cubicBezTo>
                  <a:cubicBezTo>
                    <a:pt x="27" y="79"/>
                    <a:pt x="27" y="79"/>
                    <a:pt x="27" y="79"/>
                  </a:cubicBezTo>
                  <a:lnTo>
                    <a:pt x="29"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8" name="Freeform 57"/>
            <p:cNvSpPr>
              <a:spLocks noEditPoints="1"/>
            </p:cNvSpPr>
            <p:nvPr userDrawn="1"/>
          </p:nvSpPr>
          <p:spPr bwMode="auto">
            <a:xfrm>
              <a:off x="7685088" y="4448175"/>
              <a:ext cx="254000" cy="468313"/>
            </a:xfrm>
            <a:custGeom>
              <a:avLst/>
              <a:gdLst>
                <a:gd name="T0" fmla="*/ 334 w 401"/>
                <a:gd name="T1" fmla="*/ 149 h 738"/>
                <a:gd name="T2" fmla="*/ 224 w 401"/>
                <a:gd name="T3" fmla="*/ 31 h 738"/>
                <a:gd name="T4" fmla="*/ 177 w 401"/>
                <a:gd name="T5" fmla="*/ 31 h 738"/>
                <a:gd name="T6" fmla="*/ 67 w 401"/>
                <a:gd name="T7" fmla="*/ 149 h 738"/>
                <a:gd name="T8" fmla="*/ 0 w 401"/>
                <a:gd name="T9" fmla="*/ 273 h 738"/>
                <a:gd name="T10" fmla="*/ 200 w 401"/>
                <a:gd name="T11" fmla="*/ 738 h 738"/>
                <a:gd name="T12" fmla="*/ 401 w 401"/>
                <a:gd name="T13" fmla="*/ 273 h 738"/>
                <a:gd name="T14" fmla="*/ 263 w 401"/>
                <a:gd name="T15" fmla="*/ 199 h 738"/>
                <a:gd name="T16" fmla="*/ 312 w 401"/>
                <a:gd name="T17" fmla="*/ 149 h 738"/>
                <a:gd name="T18" fmla="*/ 224 w 401"/>
                <a:gd name="T19" fmla="*/ 89 h 738"/>
                <a:gd name="T20" fmla="*/ 200 w 401"/>
                <a:gd name="T21" fmla="*/ 199 h 738"/>
                <a:gd name="T22" fmla="*/ 241 w 401"/>
                <a:gd name="T23" fmla="*/ 147 h 738"/>
                <a:gd name="T24" fmla="*/ 200 w 401"/>
                <a:gd name="T25" fmla="*/ 17 h 738"/>
                <a:gd name="T26" fmla="*/ 238 w 401"/>
                <a:gd name="T27" fmla="*/ 61 h 738"/>
                <a:gd name="T28" fmla="*/ 194 w 401"/>
                <a:gd name="T29" fmla="*/ 92 h 738"/>
                <a:gd name="T30" fmla="*/ 177 w 401"/>
                <a:gd name="T31" fmla="*/ 89 h 738"/>
                <a:gd name="T32" fmla="*/ 177 w 401"/>
                <a:gd name="T33" fmla="*/ 89 h 738"/>
                <a:gd name="T34" fmla="*/ 138 w 401"/>
                <a:gd name="T35" fmla="*/ 147 h 738"/>
                <a:gd name="T36" fmla="*/ 200 w 401"/>
                <a:gd name="T37" fmla="*/ 221 h 738"/>
                <a:gd name="T38" fmla="*/ 294 w 401"/>
                <a:gd name="T39" fmla="*/ 231 h 738"/>
                <a:gd name="T40" fmla="*/ 225 w 401"/>
                <a:gd name="T41" fmla="*/ 274 h 738"/>
                <a:gd name="T42" fmla="*/ 177 w 401"/>
                <a:gd name="T43" fmla="*/ 241 h 738"/>
                <a:gd name="T44" fmla="*/ 174 w 401"/>
                <a:gd name="T45" fmla="*/ 272 h 738"/>
                <a:gd name="T46" fmla="*/ 106 w 401"/>
                <a:gd name="T47" fmla="*/ 231 h 738"/>
                <a:gd name="T48" fmla="*/ 41 w 401"/>
                <a:gd name="T49" fmla="*/ 391 h 738"/>
                <a:gd name="T50" fmla="*/ 168 w 401"/>
                <a:gd name="T51" fmla="*/ 357 h 738"/>
                <a:gd name="T52" fmla="*/ 47 w 401"/>
                <a:gd name="T53" fmla="*/ 413 h 738"/>
                <a:gd name="T54" fmla="*/ 47 w 401"/>
                <a:gd name="T55" fmla="*/ 413 h 738"/>
                <a:gd name="T56" fmla="*/ 152 w 401"/>
                <a:gd name="T57" fmla="*/ 650 h 738"/>
                <a:gd name="T58" fmla="*/ 249 w 401"/>
                <a:gd name="T59" fmla="*/ 650 h 738"/>
                <a:gd name="T60" fmla="*/ 227 w 401"/>
                <a:gd name="T61" fmla="*/ 534 h 738"/>
                <a:gd name="T62" fmla="*/ 194 w 401"/>
                <a:gd name="T63" fmla="*/ 711 h 738"/>
                <a:gd name="T64" fmla="*/ 93 w 401"/>
                <a:gd name="T65" fmla="*/ 534 h 738"/>
                <a:gd name="T66" fmla="*/ 173 w 401"/>
                <a:gd name="T67" fmla="*/ 413 h 738"/>
                <a:gd name="T68" fmla="*/ 330 w 401"/>
                <a:gd name="T69" fmla="*/ 484 h 738"/>
                <a:gd name="T70" fmla="*/ 189 w 401"/>
                <a:gd name="T71" fmla="*/ 391 h 738"/>
                <a:gd name="T72" fmla="*/ 230 w 401"/>
                <a:gd name="T73" fmla="*/ 391 h 738"/>
                <a:gd name="T74" fmla="*/ 249 w 401"/>
                <a:gd name="T75" fmla="*/ 413 h 738"/>
                <a:gd name="T76" fmla="*/ 307 w 401"/>
                <a:gd name="T77" fmla="*/ 391 h 738"/>
                <a:gd name="T78" fmla="*/ 361 w 401"/>
                <a:gd name="T79" fmla="*/ 391 h 738"/>
                <a:gd name="T80" fmla="*/ 374 w 401"/>
                <a:gd name="T81" fmla="*/ 336 h 738"/>
                <a:gd name="T82" fmla="*/ 200 w 401"/>
                <a:gd name="T83" fmla="*/ 364 h 738"/>
                <a:gd name="T84" fmla="*/ 29 w 401"/>
                <a:gd name="T85" fmla="*/ 336 h 738"/>
                <a:gd name="T86" fmla="*/ 132 w 401"/>
                <a:gd name="T87" fmla="*/ 256 h 738"/>
                <a:gd name="T88" fmla="*/ 145 w 401"/>
                <a:gd name="T89" fmla="*/ 300 h 738"/>
                <a:gd name="T90" fmla="*/ 194 w 401"/>
                <a:gd name="T91" fmla="*/ 273 h 738"/>
                <a:gd name="T92" fmla="*/ 198 w 401"/>
                <a:gd name="T93" fmla="*/ 252 h 738"/>
                <a:gd name="T94" fmla="*/ 205 w 401"/>
                <a:gd name="T95" fmla="*/ 278 h 738"/>
                <a:gd name="T96" fmla="*/ 281 w 401"/>
                <a:gd name="T97" fmla="*/ 280 h 738"/>
                <a:gd name="T98" fmla="*/ 294 w 401"/>
                <a:gd name="T99" fmla="*/ 252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1" h="738">
                  <a:moveTo>
                    <a:pt x="392" y="207"/>
                  </a:moveTo>
                  <a:cubicBezTo>
                    <a:pt x="389" y="199"/>
                    <a:pt x="389" y="199"/>
                    <a:pt x="389" y="199"/>
                  </a:cubicBezTo>
                  <a:cubicBezTo>
                    <a:pt x="334" y="199"/>
                    <a:pt x="334" y="199"/>
                    <a:pt x="334" y="199"/>
                  </a:cubicBezTo>
                  <a:cubicBezTo>
                    <a:pt x="334" y="149"/>
                    <a:pt x="334" y="149"/>
                    <a:pt x="334" y="149"/>
                  </a:cubicBezTo>
                  <a:cubicBezTo>
                    <a:pt x="334" y="135"/>
                    <a:pt x="327" y="121"/>
                    <a:pt x="308" y="115"/>
                  </a:cubicBezTo>
                  <a:cubicBezTo>
                    <a:pt x="295" y="99"/>
                    <a:pt x="276" y="85"/>
                    <a:pt x="255" y="76"/>
                  </a:cubicBezTo>
                  <a:cubicBezTo>
                    <a:pt x="255" y="31"/>
                    <a:pt x="255" y="31"/>
                    <a:pt x="255" y="31"/>
                  </a:cubicBezTo>
                  <a:cubicBezTo>
                    <a:pt x="224" y="31"/>
                    <a:pt x="224" y="31"/>
                    <a:pt x="224" y="31"/>
                  </a:cubicBezTo>
                  <a:cubicBezTo>
                    <a:pt x="224" y="0"/>
                    <a:pt x="224" y="0"/>
                    <a:pt x="224" y="0"/>
                  </a:cubicBezTo>
                  <a:cubicBezTo>
                    <a:pt x="200" y="0"/>
                    <a:pt x="200" y="0"/>
                    <a:pt x="200" y="0"/>
                  </a:cubicBezTo>
                  <a:cubicBezTo>
                    <a:pt x="177" y="0"/>
                    <a:pt x="177" y="0"/>
                    <a:pt x="177" y="0"/>
                  </a:cubicBezTo>
                  <a:cubicBezTo>
                    <a:pt x="177" y="31"/>
                    <a:pt x="177" y="31"/>
                    <a:pt x="177" y="31"/>
                  </a:cubicBezTo>
                  <a:cubicBezTo>
                    <a:pt x="146" y="31"/>
                    <a:pt x="146" y="31"/>
                    <a:pt x="146" y="31"/>
                  </a:cubicBezTo>
                  <a:cubicBezTo>
                    <a:pt x="146" y="76"/>
                    <a:pt x="146" y="76"/>
                    <a:pt x="146" y="76"/>
                  </a:cubicBezTo>
                  <a:cubicBezTo>
                    <a:pt x="125" y="85"/>
                    <a:pt x="106" y="99"/>
                    <a:pt x="93" y="115"/>
                  </a:cubicBezTo>
                  <a:cubicBezTo>
                    <a:pt x="74" y="121"/>
                    <a:pt x="67" y="135"/>
                    <a:pt x="67" y="149"/>
                  </a:cubicBezTo>
                  <a:cubicBezTo>
                    <a:pt x="67" y="199"/>
                    <a:pt x="67" y="199"/>
                    <a:pt x="67" y="199"/>
                  </a:cubicBezTo>
                  <a:cubicBezTo>
                    <a:pt x="13" y="199"/>
                    <a:pt x="13" y="199"/>
                    <a:pt x="13" y="199"/>
                  </a:cubicBezTo>
                  <a:cubicBezTo>
                    <a:pt x="10" y="207"/>
                    <a:pt x="10" y="207"/>
                    <a:pt x="10" y="207"/>
                  </a:cubicBezTo>
                  <a:cubicBezTo>
                    <a:pt x="3" y="227"/>
                    <a:pt x="0" y="249"/>
                    <a:pt x="0" y="273"/>
                  </a:cubicBezTo>
                  <a:cubicBezTo>
                    <a:pt x="0" y="347"/>
                    <a:pt x="28" y="433"/>
                    <a:pt x="55" y="501"/>
                  </a:cubicBezTo>
                  <a:cubicBezTo>
                    <a:pt x="96" y="602"/>
                    <a:pt x="150" y="695"/>
                    <a:pt x="179" y="726"/>
                  </a:cubicBezTo>
                  <a:cubicBezTo>
                    <a:pt x="185" y="732"/>
                    <a:pt x="191" y="738"/>
                    <a:pt x="200" y="738"/>
                  </a:cubicBezTo>
                  <a:cubicBezTo>
                    <a:pt x="200" y="738"/>
                    <a:pt x="200" y="738"/>
                    <a:pt x="200" y="738"/>
                  </a:cubicBezTo>
                  <a:cubicBezTo>
                    <a:pt x="201" y="738"/>
                    <a:pt x="201" y="738"/>
                    <a:pt x="201" y="738"/>
                  </a:cubicBezTo>
                  <a:cubicBezTo>
                    <a:pt x="210" y="738"/>
                    <a:pt x="215" y="732"/>
                    <a:pt x="222" y="726"/>
                  </a:cubicBezTo>
                  <a:cubicBezTo>
                    <a:pt x="251" y="695"/>
                    <a:pt x="306" y="602"/>
                    <a:pt x="347" y="501"/>
                  </a:cubicBezTo>
                  <a:cubicBezTo>
                    <a:pt x="374" y="433"/>
                    <a:pt x="401" y="347"/>
                    <a:pt x="401" y="273"/>
                  </a:cubicBezTo>
                  <a:cubicBezTo>
                    <a:pt x="401" y="249"/>
                    <a:pt x="399" y="227"/>
                    <a:pt x="392" y="207"/>
                  </a:cubicBezTo>
                  <a:moveTo>
                    <a:pt x="312" y="149"/>
                  </a:moveTo>
                  <a:cubicBezTo>
                    <a:pt x="312" y="199"/>
                    <a:pt x="312" y="199"/>
                    <a:pt x="312" y="199"/>
                  </a:cubicBezTo>
                  <a:cubicBezTo>
                    <a:pt x="263" y="199"/>
                    <a:pt x="263" y="199"/>
                    <a:pt x="263" y="199"/>
                  </a:cubicBezTo>
                  <a:cubicBezTo>
                    <a:pt x="263" y="147"/>
                    <a:pt x="263" y="147"/>
                    <a:pt x="263" y="147"/>
                  </a:cubicBezTo>
                  <a:cubicBezTo>
                    <a:pt x="263" y="140"/>
                    <a:pt x="264" y="139"/>
                    <a:pt x="266" y="138"/>
                  </a:cubicBezTo>
                  <a:cubicBezTo>
                    <a:pt x="268" y="136"/>
                    <a:pt x="275" y="134"/>
                    <a:pt x="290" y="134"/>
                  </a:cubicBezTo>
                  <a:cubicBezTo>
                    <a:pt x="310" y="134"/>
                    <a:pt x="312" y="143"/>
                    <a:pt x="312" y="149"/>
                  </a:cubicBezTo>
                  <a:moveTo>
                    <a:pt x="276" y="113"/>
                  </a:moveTo>
                  <a:cubicBezTo>
                    <a:pt x="269" y="114"/>
                    <a:pt x="261" y="116"/>
                    <a:pt x="255" y="119"/>
                  </a:cubicBezTo>
                  <a:cubicBezTo>
                    <a:pt x="248" y="108"/>
                    <a:pt x="238" y="101"/>
                    <a:pt x="224" y="97"/>
                  </a:cubicBezTo>
                  <a:cubicBezTo>
                    <a:pt x="224" y="89"/>
                    <a:pt x="224" y="89"/>
                    <a:pt x="224" y="89"/>
                  </a:cubicBezTo>
                  <a:cubicBezTo>
                    <a:pt x="243" y="93"/>
                    <a:pt x="262" y="101"/>
                    <a:pt x="276" y="113"/>
                  </a:cubicBezTo>
                  <a:moveTo>
                    <a:pt x="241" y="147"/>
                  </a:moveTo>
                  <a:cubicBezTo>
                    <a:pt x="241" y="199"/>
                    <a:pt x="241" y="199"/>
                    <a:pt x="241" y="199"/>
                  </a:cubicBezTo>
                  <a:cubicBezTo>
                    <a:pt x="200" y="199"/>
                    <a:pt x="200" y="199"/>
                    <a:pt x="200" y="199"/>
                  </a:cubicBezTo>
                  <a:cubicBezTo>
                    <a:pt x="160" y="199"/>
                    <a:pt x="160" y="199"/>
                    <a:pt x="160" y="199"/>
                  </a:cubicBezTo>
                  <a:cubicBezTo>
                    <a:pt x="160" y="147"/>
                    <a:pt x="160" y="147"/>
                    <a:pt x="160" y="147"/>
                  </a:cubicBezTo>
                  <a:cubicBezTo>
                    <a:pt x="160" y="132"/>
                    <a:pt x="170" y="114"/>
                    <a:pt x="200" y="114"/>
                  </a:cubicBezTo>
                  <a:cubicBezTo>
                    <a:pt x="231" y="114"/>
                    <a:pt x="241" y="132"/>
                    <a:pt x="241" y="147"/>
                  </a:cubicBezTo>
                  <a:moveTo>
                    <a:pt x="163" y="48"/>
                  </a:moveTo>
                  <a:cubicBezTo>
                    <a:pt x="194" y="48"/>
                    <a:pt x="194" y="48"/>
                    <a:pt x="194" y="48"/>
                  </a:cubicBezTo>
                  <a:cubicBezTo>
                    <a:pt x="194" y="17"/>
                    <a:pt x="194" y="17"/>
                    <a:pt x="194" y="17"/>
                  </a:cubicBezTo>
                  <a:cubicBezTo>
                    <a:pt x="200" y="17"/>
                    <a:pt x="200" y="17"/>
                    <a:pt x="200" y="17"/>
                  </a:cubicBezTo>
                  <a:cubicBezTo>
                    <a:pt x="207" y="17"/>
                    <a:pt x="207" y="17"/>
                    <a:pt x="207" y="17"/>
                  </a:cubicBezTo>
                  <a:cubicBezTo>
                    <a:pt x="207" y="48"/>
                    <a:pt x="207" y="48"/>
                    <a:pt x="207" y="48"/>
                  </a:cubicBezTo>
                  <a:cubicBezTo>
                    <a:pt x="238" y="48"/>
                    <a:pt x="238" y="48"/>
                    <a:pt x="238" y="48"/>
                  </a:cubicBezTo>
                  <a:cubicBezTo>
                    <a:pt x="238" y="61"/>
                    <a:pt x="238" y="61"/>
                    <a:pt x="238" y="61"/>
                  </a:cubicBezTo>
                  <a:cubicBezTo>
                    <a:pt x="207" y="61"/>
                    <a:pt x="207" y="61"/>
                    <a:pt x="207" y="61"/>
                  </a:cubicBezTo>
                  <a:cubicBezTo>
                    <a:pt x="207" y="92"/>
                    <a:pt x="207" y="92"/>
                    <a:pt x="207" y="92"/>
                  </a:cubicBezTo>
                  <a:cubicBezTo>
                    <a:pt x="200" y="92"/>
                    <a:pt x="200" y="92"/>
                    <a:pt x="200" y="92"/>
                  </a:cubicBezTo>
                  <a:cubicBezTo>
                    <a:pt x="194" y="92"/>
                    <a:pt x="194" y="92"/>
                    <a:pt x="194" y="92"/>
                  </a:cubicBezTo>
                  <a:cubicBezTo>
                    <a:pt x="194" y="61"/>
                    <a:pt x="194" y="61"/>
                    <a:pt x="194" y="61"/>
                  </a:cubicBezTo>
                  <a:cubicBezTo>
                    <a:pt x="163" y="61"/>
                    <a:pt x="163" y="61"/>
                    <a:pt x="163" y="61"/>
                  </a:cubicBezTo>
                  <a:lnTo>
                    <a:pt x="163" y="48"/>
                  </a:lnTo>
                  <a:close/>
                  <a:moveTo>
                    <a:pt x="177" y="89"/>
                  </a:moveTo>
                  <a:cubicBezTo>
                    <a:pt x="177" y="97"/>
                    <a:pt x="177" y="97"/>
                    <a:pt x="177" y="97"/>
                  </a:cubicBezTo>
                  <a:cubicBezTo>
                    <a:pt x="164" y="101"/>
                    <a:pt x="153" y="108"/>
                    <a:pt x="146" y="119"/>
                  </a:cubicBezTo>
                  <a:cubicBezTo>
                    <a:pt x="140" y="116"/>
                    <a:pt x="133" y="114"/>
                    <a:pt x="125" y="113"/>
                  </a:cubicBezTo>
                  <a:cubicBezTo>
                    <a:pt x="140" y="101"/>
                    <a:pt x="158" y="93"/>
                    <a:pt x="177" y="89"/>
                  </a:cubicBezTo>
                  <a:moveTo>
                    <a:pt x="89" y="149"/>
                  </a:moveTo>
                  <a:cubicBezTo>
                    <a:pt x="89" y="143"/>
                    <a:pt x="91" y="134"/>
                    <a:pt x="111" y="134"/>
                  </a:cubicBezTo>
                  <a:cubicBezTo>
                    <a:pt x="126" y="134"/>
                    <a:pt x="133" y="136"/>
                    <a:pt x="136" y="138"/>
                  </a:cubicBezTo>
                  <a:cubicBezTo>
                    <a:pt x="137" y="139"/>
                    <a:pt x="138" y="140"/>
                    <a:pt x="138" y="147"/>
                  </a:cubicBezTo>
                  <a:cubicBezTo>
                    <a:pt x="138" y="199"/>
                    <a:pt x="138" y="199"/>
                    <a:pt x="138" y="199"/>
                  </a:cubicBezTo>
                  <a:cubicBezTo>
                    <a:pt x="89" y="199"/>
                    <a:pt x="89" y="199"/>
                    <a:pt x="89" y="199"/>
                  </a:cubicBezTo>
                  <a:lnTo>
                    <a:pt x="89" y="149"/>
                  </a:lnTo>
                  <a:close/>
                  <a:moveTo>
                    <a:pt x="200" y="221"/>
                  </a:moveTo>
                  <a:cubicBezTo>
                    <a:pt x="200" y="221"/>
                    <a:pt x="200" y="221"/>
                    <a:pt x="200" y="221"/>
                  </a:cubicBezTo>
                  <a:cubicBezTo>
                    <a:pt x="374" y="221"/>
                    <a:pt x="374" y="221"/>
                    <a:pt x="374" y="221"/>
                  </a:cubicBezTo>
                  <a:cubicBezTo>
                    <a:pt x="374" y="224"/>
                    <a:pt x="375" y="228"/>
                    <a:pt x="376" y="231"/>
                  </a:cubicBezTo>
                  <a:cubicBezTo>
                    <a:pt x="294" y="231"/>
                    <a:pt x="294" y="231"/>
                    <a:pt x="294" y="231"/>
                  </a:cubicBezTo>
                  <a:cubicBezTo>
                    <a:pt x="260" y="231"/>
                    <a:pt x="245" y="240"/>
                    <a:pt x="245" y="259"/>
                  </a:cubicBezTo>
                  <a:cubicBezTo>
                    <a:pt x="245" y="266"/>
                    <a:pt x="248" y="272"/>
                    <a:pt x="254" y="277"/>
                  </a:cubicBezTo>
                  <a:cubicBezTo>
                    <a:pt x="250" y="279"/>
                    <a:pt x="233" y="284"/>
                    <a:pt x="231" y="285"/>
                  </a:cubicBezTo>
                  <a:cubicBezTo>
                    <a:pt x="229" y="283"/>
                    <a:pt x="225" y="280"/>
                    <a:pt x="225" y="274"/>
                  </a:cubicBezTo>
                  <a:cubicBezTo>
                    <a:pt x="226" y="272"/>
                    <a:pt x="230" y="266"/>
                    <a:pt x="230" y="258"/>
                  </a:cubicBezTo>
                  <a:cubicBezTo>
                    <a:pt x="230" y="246"/>
                    <a:pt x="222" y="234"/>
                    <a:pt x="200" y="233"/>
                  </a:cubicBezTo>
                  <a:cubicBezTo>
                    <a:pt x="190" y="233"/>
                    <a:pt x="184" y="236"/>
                    <a:pt x="178" y="240"/>
                  </a:cubicBezTo>
                  <a:cubicBezTo>
                    <a:pt x="178" y="241"/>
                    <a:pt x="178" y="241"/>
                    <a:pt x="177" y="241"/>
                  </a:cubicBezTo>
                  <a:cubicBezTo>
                    <a:pt x="168" y="244"/>
                    <a:pt x="163" y="250"/>
                    <a:pt x="163" y="258"/>
                  </a:cubicBezTo>
                  <a:cubicBezTo>
                    <a:pt x="163" y="267"/>
                    <a:pt x="163" y="267"/>
                    <a:pt x="163" y="267"/>
                  </a:cubicBezTo>
                  <a:cubicBezTo>
                    <a:pt x="163" y="267"/>
                    <a:pt x="167" y="267"/>
                    <a:pt x="169" y="268"/>
                  </a:cubicBezTo>
                  <a:cubicBezTo>
                    <a:pt x="172" y="269"/>
                    <a:pt x="173" y="270"/>
                    <a:pt x="174" y="272"/>
                  </a:cubicBezTo>
                  <a:cubicBezTo>
                    <a:pt x="176" y="275"/>
                    <a:pt x="174" y="283"/>
                    <a:pt x="169" y="285"/>
                  </a:cubicBezTo>
                  <a:cubicBezTo>
                    <a:pt x="167" y="284"/>
                    <a:pt x="150" y="279"/>
                    <a:pt x="146" y="277"/>
                  </a:cubicBezTo>
                  <a:cubicBezTo>
                    <a:pt x="152" y="272"/>
                    <a:pt x="156" y="266"/>
                    <a:pt x="156" y="259"/>
                  </a:cubicBezTo>
                  <a:cubicBezTo>
                    <a:pt x="156" y="240"/>
                    <a:pt x="141" y="231"/>
                    <a:pt x="106" y="231"/>
                  </a:cubicBezTo>
                  <a:cubicBezTo>
                    <a:pt x="26" y="231"/>
                    <a:pt x="26" y="231"/>
                    <a:pt x="26" y="231"/>
                  </a:cubicBezTo>
                  <a:cubicBezTo>
                    <a:pt x="27" y="228"/>
                    <a:pt x="28" y="224"/>
                    <a:pt x="29" y="221"/>
                  </a:cubicBezTo>
                  <a:lnTo>
                    <a:pt x="200" y="221"/>
                  </a:lnTo>
                  <a:close/>
                  <a:moveTo>
                    <a:pt x="41" y="391"/>
                  </a:moveTo>
                  <a:cubicBezTo>
                    <a:pt x="38" y="379"/>
                    <a:pt x="35" y="369"/>
                    <a:pt x="33" y="357"/>
                  </a:cubicBezTo>
                  <a:cubicBezTo>
                    <a:pt x="57" y="354"/>
                    <a:pt x="116" y="344"/>
                    <a:pt x="158" y="338"/>
                  </a:cubicBezTo>
                  <a:lnTo>
                    <a:pt x="41" y="391"/>
                  </a:lnTo>
                  <a:close/>
                  <a:moveTo>
                    <a:pt x="168" y="357"/>
                  </a:moveTo>
                  <a:cubicBezTo>
                    <a:pt x="145" y="391"/>
                    <a:pt x="145" y="391"/>
                    <a:pt x="145" y="391"/>
                  </a:cubicBezTo>
                  <a:cubicBezTo>
                    <a:pt x="95" y="391"/>
                    <a:pt x="95" y="391"/>
                    <a:pt x="95" y="391"/>
                  </a:cubicBezTo>
                  <a:lnTo>
                    <a:pt x="168" y="357"/>
                  </a:lnTo>
                  <a:close/>
                  <a:moveTo>
                    <a:pt x="47" y="413"/>
                  </a:moveTo>
                  <a:cubicBezTo>
                    <a:pt x="152" y="413"/>
                    <a:pt x="152" y="413"/>
                    <a:pt x="152" y="413"/>
                  </a:cubicBezTo>
                  <a:cubicBezTo>
                    <a:pt x="152" y="463"/>
                    <a:pt x="152" y="463"/>
                    <a:pt x="152" y="463"/>
                  </a:cubicBezTo>
                  <a:cubicBezTo>
                    <a:pt x="64" y="463"/>
                    <a:pt x="64" y="463"/>
                    <a:pt x="64" y="463"/>
                  </a:cubicBezTo>
                  <a:cubicBezTo>
                    <a:pt x="58" y="446"/>
                    <a:pt x="52" y="429"/>
                    <a:pt x="47" y="413"/>
                  </a:cubicBezTo>
                  <a:moveTo>
                    <a:pt x="152" y="650"/>
                  </a:moveTo>
                  <a:cubicBezTo>
                    <a:pt x="137" y="623"/>
                    <a:pt x="119" y="591"/>
                    <a:pt x="103" y="556"/>
                  </a:cubicBezTo>
                  <a:cubicBezTo>
                    <a:pt x="152" y="556"/>
                    <a:pt x="152" y="556"/>
                    <a:pt x="152" y="556"/>
                  </a:cubicBezTo>
                  <a:lnTo>
                    <a:pt x="152" y="650"/>
                  </a:lnTo>
                  <a:close/>
                  <a:moveTo>
                    <a:pt x="249" y="650"/>
                  </a:moveTo>
                  <a:cubicBezTo>
                    <a:pt x="249" y="556"/>
                    <a:pt x="249" y="556"/>
                    <a:pt x="249" y="556"/>
                  </a:cubicBezTo>
                  <a:cubicBezTo>
                    <a:pt x="299" y="556"/>
                    <a:pt x="299" y="556"/>
                    <a:pt x="299" y="556"/>
                  </a:cubicBezTo>
                  <a:cubicBezTo>
                    <a:pt x="282" y="591"/>
                    <a:pt x="265" y="623"/>
                    <a:pt x="249" y="650"/>
                  </a:cubicBezTo>
                  <a:moveTo>
                    <a:pt x="327" y="492"/>
                  </a:moveTo>
                  <a:cubicBezTo>
                    <a:pt x="321" y="507"/>
                    <a:pt x="314" y="520"/>
                    <a:pt x="308" y="534"/>
                  </a:cubicBezTo>
                  <a:cubicBezTo>
                    <a:pt x="238" y="534"/>
                    <a:pt x="238" y="534"/>
                    <a:pt x="238" y="534"/>
                  </a:cubicBezTo>
                  <a:cubicBezTo>
                    <a:pt x="227" y="534"/>
                    <a:pt x="227" y="534"/>
                    <a:pt x="227" y="534"/>
                  </a:cubicBezTo>
                  <a:cubicBezTo>
                    <a:pt x="227" y="684"/>
                    <a:pt x="227" y="684"/>
                    <a:pt x="227" y="684"/>
                  </a:cubicBezTo>
                  <a:cubicBezTo>
                    <a:pt x="219" y="695"/>
                    <a:pt x="212" y="704"/>
                    <a:pt x="206" y="711"/>
                  </a:cubicBezTo>
                  <a:cubicBezTo>
                    <a:pt x="204" y="712"/>
                    <a:pt x="202" y="715"/>
                    <a:pt x="200" y="716"/>
                  </a:cubicBezTo>
                  <a:cubicBezTo>
                    <a:pt x="199" y="715"/>
                    <a:pt x="196" y="712"/>
                    <a:pt x="194" y="711"/>
                  </a:cubicBezTo>
                  <a:cubicBezTo>
                    <a:pt x="188" y="704"/>
                    <a:pt x="182" y="695"/>
                    <a:pt x="173" y="684"/>
                  </a:cubicBezTo>
                  <a:cubicBezTo>
                    <a:pt x="173" y="534"/>
                    <a:pt x="173" y="534"/>
                    <a:pt x="173" y="534"/>
                  </a:cubicBezTo>
                  <a:cubicBezTo>
                    <a:pt x="163" y="534"/>
                    <a:pt x="163" y="534"/>
                    <a:pt x="163" y="534"/>
                  </a:cubicBezTo>
                  <a:cubicBezTo>
                    <a:pt x="93" y="534"/>
                    <a:pt x="93" y="534"/>
                    <a:pt x="93" y="534"/>
                  </a:cubicBezTo>
                  <a:cubicBezTo>
                    <a:pt x="87" y="520"/>
                    <a:pt x="81" y="507"/>
                    <a:pt x="75" y="492"/>
                  </a:cubicBezTo>
                  <a:cubicBezTo>
                    <a:pt x="74" y="490"/>
                    <a:pt x="73" y="487"/>
                    <a:pt x="72" y="484"/>
                  </a:cubicBezTo>
                  <a:cubicBezTo>
                    <a:pt x="173" y="484"/>
                    <a:pt x="173" y="484"/>
                    <a:pt x="173" y="484"/>
                  </a:cubicBezTo>
                  <a:cubicBezTo>
                    <a:pt x="173" y="413"/>
                    <a:pt x="173" y="413"/>
                    <a:pt x="173" y="413"/>
                  </a:cubicBezTo>
                  <a:cubicBezTo>
                    <a:pt x="200" y="413"/>
                    <a:pt x="200" y="413"/>
                    <a:pt x="200" y="413"/>
                  </a:cubicBezTo>
                  <a:cubicBezTo>
                    <a:pt x="227" y="413"/>
                    <a:pt x="227" y="413"/>
                    <a:pt x="227" y="413"/>
                  </a:cubicBezTo>
                  <a:cubicBezTo>
                    <a:pt x="227" y="484"/>
                    <a:pt x="227" y="484"/>
                    <a:pt x="227" y="484"/>
                  </a:cubicBezTo>
                  <a:cubicBezTo>
                    <a:pt x="330" y="484"/>
                    <a:pt x="330" y="484"/>
                    <a:pt x="330" y="484"/>
                  </a:cubicBezTo>
                  <a:cubicBezTo>
                    <a:pt x="329" y="487"/>
                    <a:pt x="328" y="490"/>
                    <a:pt x="327" y="492"/>
                  </a:cubicBezTo>
                  <a:moveTo>
                    <a:pt x="171" y="391"/>
                  </a:moveTo>
                  <a:cubicBezTo>
                    <a:pt x="189" y="364"/>
                    <a:pt x="189" y="364"/>
                    <a:pt x="189" y="364"/>
                  </a:cubicBezTo>
                  <a:cubicBezTo>
                    <a:pt x="189" y="391"/>
                    <a:pt x="189" y="391"/>
                    <a:pt x="189" y="391"/>
                  </a:cubicBezTo>
                  <a:lnTo>
                    <a:pt x="171" y="391"/>
                  </a:lnTo>
                  <a:close/>
                  <a:moveTo>
                    <a:pt x="211" y="391"/>
                  </a:moveTo>
                  <a:cubicBezTo>
                    <a:pt x="211" y="364"/>
                    <a:pt x="211" y="364"/>
                    <a:pt x="211" y="364"/>
                  </a:cubicBezTo>
                  <a:cubicBezTo>
                    <a:pt x="230" y="391"/>
                    <a:pt x="230" y="391"/>
                    <a:pt x="230" y="391"/>
                  </a:cubicBezTo>
                  <a:lnTo>
                    <a:pt x="211" y="391"/>
                  </a:lnTo>
                  <a:close/>
                  <a:moveTo>
                    <a:pt x="338" y="463"/>
                  </a:moveTo>
                  <a:cubicBezTo>
                    <a:pt x="249" y="463"/>
                    <a:pt x="249" y="463"/>
                    <a:pt x="249" y="463"/>
                  </a:cubicBezTo>
                  <a:cubicBezTo>
                    <a:pt x="249" y="413"/>
                    <a:pt x="249" y="413"/>
                    <a:pt x="249" y="413"/>
                  </a:cubicBezTo>
                  <a:cubicBezTo>
                    <a:pt x="355" y="413"/>
                    <a:pt x="355" y="413"/>
                    <a:pt x="355" y="413"/>
                  </a:cubicBezTo>
                  <a:cubicBezTo>
                    <a:pt x="350" y="429"/>
                    <a:pt x="344" y="446"/>
                    <a:pt x="338" y="463"/>
                  </a:cubicBezTo>
                  <a:moveTo>
                    <a:pt x="232" y="357"/>
                  </a:moveTo>
                  <a:cubicBezTo>
                    <a:pt x="307" y="391"/>
                    <a:pt x="307" y="391"/>
                    <a:pt x="307" y="391"/>
                  </a:cubicBezTo>
                  <a:cubicBezTo>
                    <a:pt x="256" y="391"/>
                    <a:pt x="256" y="391"/>
                    <a:pt x="256" y="391"/>
                  </a:cubicBezTo>
                  <a:lnTo>
                    <a:pt x="232" y="357"/>
                  </a:lnTo>
                  <a:close/>
                  <a:moveTo>
                    <a:pt x="361" y="391"/>
                  </a:moveTo>
                  <a:cubicBezTo>
                    <a:pt x="361" y="391"/>
                    <a:pt x="361" y="391"/>
                    <a:pt x="361" y="391"/>
                  </a:cubicBezTo>
                  <a:cubicBezTo>
                    <a:pt x="244" y="338"/>
                    <a:pt x="244" y="338"/>
                    <a:pt x="244" y="338"/>
                  </a:cubicBezTo>
                  <a:cubicBezTo>
                    <a:pt x="285" y="344"/>
                    <a:pt x="345" y="354"/>
                    <a:pt x="369" y="357"/>
                  </a:cubicBezTo>
                  <a:cubicBezTo>
                    <a:pt x="367" y="369"/>
                    <a:pt x="364" y="379"/>
                    <a:pt x="361" y="391"/>
                  </a:cubicBezTo>
                  <a:moveTo>
                    <a:pt x="374" y="336"/>
                  </a:moveTo>
                  <a:cubicBezTo>
                    <a:pt x="235" y="315"/>
                    <a:pt x="235" y="315"/>
                    <a:pt x="235" y="315"/>
                  </a:cubicBezTo>
                  <a:cubicBezTo>
                    <a:pt x="236" y="319"/>
                    <a:pt x="238" y="324"/>
                    <a:pt x="238" y="329"/>
                  </a:cubicBezTo>
                  <a:cubicBezTo>
                    <a:pt x="238" y="348"/>
                    <a:pt x="222" y="364"/>
                    <a:pt x="201" y="364"/>
                  </a:cubicBezTo>
                  <a:cubicBezTo>
                    <a:pt x="200" y="364"/>
                    <a:pt x="200" y="364"/>
                    <a:pt x="200" y="364"/>
                  </a:cubicBezTo>
                  <a:cubicBezTo>
                    <a:pt x="199" y="364"/>
                    <a:pt x="199" y="364"/>
                    <a:pt x="199" y="364"/>
                  </a:cubicBezTo>
                  <a:cubicBezTo>
                    <a:pt x="179" y="364"/>
                    <a:pt x="164" y="348"/>
                    <a:pt x="164" y="329"/>
                  </a:cubicBezTo>
                  <a:cubicBezTo>
                    <a:pt x="164" y="324"/>
                    <a:pt x="165" y="319"/>
                    <a:pt x="167" y="315"/>
                  </a:cubicBezTo>
                  <a:cubicBezTo>
                    <a:pt x="29" y="336"/>
                    <a:pt x="29" y="336"/>
                    <a:pt x="29" y="336"/>
                  </a:cubicBezTo>
                  <a:cubicBezTo>
                    <a:pt x="24" y="313"/>
                    <a:pt x="22" y="292"/>
                    <a:pt x="22" y="272"/>
                  </a:cubicBezTo>
                  <a:cubicBezTo>
                    <a:pt x="22" y="265"/>
                    <a:pt x="23" y="259"/>
                    <a:pt x="23" y="252"/>
                  </a:cubicBezTo>
                  <a:cubicBezTo>
                    <a:pt x="106" y="252"/>
                    <a:pt x="106" y="252"/>
                    <a:pt x="106" y="252"/>
                  </a:cubicBezTo>
                  <a:cubicBezTo>
                    <a:pt x="129" y="252"/>
                    <a:pt x="131" y="255"/>
                    <a:pt x="132" y="256"/>
                  </a:cubicBezTo>
                  <a:cubicBezTo>
                    <a:pt x="133" y="257"/>
                    <a:pt x="134" y="261"/>
                    <a:pt x="132" y="262"/>
                  </a:cubicBezTo>
                  <a:cubicBezTo>
                    <a:pt x="126" y="265"/>
                    <a:pt x="119" y="269"/>
                    <a:pt x="119" y="280"/>
                  </a:cubicBezTo>
                  <a:cubicBezTo>
                    <a:pt x="119" y="280"/>
                    <a:pt x="119" y="280"/>
                    <a:pt x="119" y="280"/>
                  </a:cubicBezTo>
                  <a:cubicBezTo>
                    <a:pt x="119" y="289"/>
                    <a:pt x="127" y="293"/>
                    <a:pt x="145" y="300"/>
                  </a:cubicBezTo>
                  <a:cubicBezTo>
                    <a:pt x="151" y="302"/>
                    <a:pt x="170" y="309"/>
                    <a:pt x="170" y="309"/>
                  </a:cubicBezTo>
                  <a:cubicBezTo>
                    <a:pt x="174" y="307"/>
                    <a:pt x="174" y="307"/>
                    <a:pt x="174" y="307"/>
                  </a:cubicBezTo>
                  <a:cubicBezTo>
                    <a:pt x="180" y="304"/>
                    <a:pt x="194" y="295"/>
                    <a:pt x="194" y="278"/>
                  </a:cubicBezTo>
                  <a:cubicBezTo>
                    <a:pt x="194" y="276"/>
                    <a:pt x="194" y="275"/>
                    <a:pt x="194" y="273"/>
                  </a:cubicBezTo>
                  <a:cubicBezTo>
                    <a:pt x="194" y="271"/>
                    <a:pt x="193" y="269"/>
                    <a:pt x="192" y="268"/>
                  </a:cubicBezTo>
                  <a:cubicBezTo>
                    <a:pt x="192" y="268"/>
                    <a:pt x="192" y="268"/>
                    <a:pt x="192" y="268"/>
                  </a:cubicBezTo>
                  <a:cubicBezTo>
                    <a:pt x="189" y="262"/>
                    <a:pt x="185" y="260"/>
                    <a:pt x="185" y="260"/>
                  </a:cubicBezTo>
                  <a:cubicBezTo>
                    <a:pt x="185" y="260"/>
                    <a:pt x="187" y="253"/>
                    <a:pt x="198" y="252"/>
                  </a:cubicBezTo>
                  <a:cubicBezTo>
                    <a:pt x="198" y="252"/>
                    <a:pt x="199" y="252"/>
                    <a:pt x="200" y="252"/>
                  </a:cubicBezTo>
                  <a:cubicBezTo>
                    <a:pt x="200" y="252"/>
                    <a:pt x="200" y="252"/>
                    <a:pt x="200" y="252"/>
                  </a:cubicBezTo>
                  <a:cubicBezTo>
                    <a:pt x="206" y="252"/>
                    <a:pt x="210" y="256"/>
                    <a:pt x="210" y="262"/>
                  </a:cubicBezTo>
                  <a:cubicBezTo>
                    <a:pt x="210" y="268"/>
                    <a:pt x="205" y="270"/>
                    <a:pt x="205" y="278"/>
                  </a:cubicBezTo>
                  <a:cubicBezTo>
                    <a:pt x="205" y="295"/>
                    <a:pt x="219" y="304"/>
                    <a:pt x="226" y="307"/>
                  </a:cubicBezTo>
                  <a:cubicBezTo>
                    <a:pt x="230" y="309"/>
                    <a:pt x="230" y="309"/>
                    <a:pt x="230" y="309"/>
                  </a:cubicBezTo>
                  <a:cubicBezTo>
                    <a:pt x="230" y="309"/>
                    <a:pt x="249" y="302"/>
                    <a:pt x="255" y="300"/>
                  </a:cubicBezTo>
                  <a:cubicBezTo>
                    <a:pt x="274" y="293"/>
                    <a:pt x="281" y="289"/>
                    <a:pt x="281" y="280"/>
                  </a:cubicBezTo>
                  <a:cubicBezTo>
                    <a:pt x="281" y="280"/>
                    <a:pt x="281" y="280"/>
                    <a:pt x="281" y="280"/>
                  </a:cubicBezTo>
                  <a:cubicBezTo>
                    <a:pt x="281" y="269"/>
                    <a:pt x="274" y="265"/>
                    <a:pt x="269" y="262"/>
                  </a:cubicBezTo>
                  <a:cubicBezTo>
                    <a:pt x="266" y="261"/>
                    <a:pt x="267" y="257"/>
                    <a:pt x="269" y="256"/>
                  </a:cubicBezTo>
                  <a:cubicBezTo>
                    <a:pt x="270" y="255"/>
                    <a:pt x="272" y="252"/>
                    <a:pt x="294" y="252"/>
                  </a:cubicBezTo>
                  <a:cubicBezTo>
                    <a:pt x="379" y="252"/>
                    <a:pt x="379" y="252"/>
                    <a:pt x="379" y="252"/>
                  </a:cubicBezTo>
                  <a:cubicBezTo>
                    <a:pt x="379" y="259"/>
                    <a:pt x="380" y="265"/>
                    <a:pt x="380" y="272"/>
                  </a:cubicBezTo>
                  <a:cubicBezTo>
                    <a:pt x="380" y="292"/>
                    <a:pt x="378" y="313"/>
                    <a:pt x="374" y="3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2241553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dia 2">
    <p:spTree>
      <p:nvGrpSpPr>
        <p:cNvPr id="1" name=""/>
        <p:cNvGrpSpPr/>
        <p:nvPr/>
      </p:nvGrpSpPr>
      <p:grpSpPr>
        <a:xfrm>
          <a:off x="0" y="0"/>
          <a:ext cx="0" cy="0"/>
          <a:chOff x="0" y="0"/>
          <a:chExt cx="0" cy="0"/>
        </a:xfrm>
      </p:grpSpPr>
      <p:sp>
        <p:nvSpPr>
          <p:cNvPr id="7" name="Rechthoek 6"/>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p:cNvSpPr>
            <a:spLocks noGrp="1"/>
          </p:cNvSpPr>
          <p:nvPr>
            <p:ph type="ctrTitle"/>
          </p:nvPr>
        </p:nvSpPr>
        <p:spPr>
          <a:xfrm>
            <a:off x="846000" y="942026"/>
            <a:ext cx="7452000" cy="533400"/>
          </a:xfrm>
        </p:spPr>
        <p:txBody>
          <a:bodyPr/>
          <a:lstStyle>
            <a:lvl1pPr>
              <a:defRPr>
                <a:solidFill>
                  <a:schemeClr val="tx2"/>
                </a:solidFill>
              </a:defRPr>
            </a:lvl1pPr>
          </a:lstStyle>
          <a:p>
            <a:r>
              <a:rPr lang="en-US" smtClean="0"/>
              <a:t>Click to edit Master title style</a:t>
            </a:r>
            <a:endParaRPr lang="nl-NL" dirty="0"/>
          </a:p>
        </p:txBody>
      </p:sp>
      <p:sp>
        <p:nvSpPr>
          <p:cNvPr id="3" name="Ondertitel 2"/>
          <p:cNvSpPr>
            <a:spLocks noGrp="1"/>
          </p:cNvSpPr>
          <p:nvPr>
            <p:ph type="subTitle" idx="1"/>
          </p:nvPr>
        </p:nvSpPr>
        <p:spPr>
          <a:xfrm>
            <a:off x="845540" y="1427086"/>
            <a:ext cx="7452000" cy="533400"/>
          </a:xfrm>
        </p:spPr>
        <p:txBody>
          <a:bodyPr>
            <a:noAutofit/>
          </a:bodyPr>
          <a:lstStyle>
            <a:lvl1pPr marL="0" indent="0" algn="l">
              <a:lnSpc>
                <a:spcPts val="4200"/>
              </a:lnSpc>
              <a:buNone/>
              <a:defRPr sz="4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dirty="0"/>
          </a:p>
        </p:txBody>
      </p:sp>
      <p:sp>
        <p:nvSpPr>
          <p:cNvPr id="11" name="Rechthoek 10"/>
          <p:cNvSpPr/>
          <p:nvPr userDrawn="1"/>
        </p:nvSpPr>
        <p:spPr>
          <a:xfrm>
            <a:off x="521500" y="3708000"/>
            <a:ext cx="8100000" cy="10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ijdelijke aanduiding voor tekst 13"/>
          <p:cNvSpPr>
            <a:spLocks noGrp="1"/>
          </p:cNvSpPr>
          <p:nvPr>
            <p:ph type="body" sz="quarter" idx="10"/>
          </p:nvPr>
        </p:nvSpPr>
        <p:spPr>
          <a:xfrm>
            <a:off x="846000" y="2657578"/>
            <a:ext cx="5346157" cy="635000"/>
          </a:xfrm>
        </p:spPr>
        <p:txBody>
          <a:bodyPr>
            <a:noAutofit/>
          </a:bodyPr>
          <a:lstStyle>
            <a:lvl1pPr marL="0" indent="0" algn="l">
              <a:buNone/>
              <a:defRPr>
                <a:solidFill>
                  <a:schemeClr val="tx2"/>
                </a:solidFill>
              </a:defRPr>
            </a:lvl1pPr>
          </a:lstStyle>
          <a:p>
            <a:pPr lvl="0"/>
            <a:r>
              <a:rPr lang="en-US" smtClean="0"/>
              <a:t>Click to edit Master text styles</a:t>
            </a:r>
          </a:p>
        </p:txBody>
      </p:sp>
      <p:pic>
        <p:nvPicPr>
          <p:cNvPr id="17" name="Afbeelding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68000" y="4383446"/>
            <a:ext cx="2440350" cy="304088"/>
          </a:xfrm>
          <a:prstGeom prst="rect">
            <a:avLst/>
          </a:prstGeom>
        </p:spPr>
      </p:pic>
      <p:sp>
        <p:nvSpPr>
          <p:cNvPr id="9" name="Rechthoek 8"/>
          <p:cNvSpPr/>
          <p:nvPr userDrawn="1"/>
        </p:nvSpPr>
        <p:spPr>
          <a:xfrm>
            <a:off x="522000" y="468000"/>
            <a:ext cx="8100000" cy="5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850345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522000" y="787149"/>
            <a:ext cx="8100000" cy="533400"/>
          </a:xfrm>
        </p:spPr>
        <p:txBody>
          <a:bodyPr/>
          <a:lstStyle/>
          <a:p>
            <a:r>
              <a:rPr lang="en-US" smtClean="0"/>
              <a:t>Click to edit Master title style</a:t>
            </a:r>
            <a:endParaRPr lang="nl-NL" dirty="0"/>
          </a:p>
        </p:txBody>
      </p:sp>
      <p:sp>
        <p:nvSpPr>
          <p:cNvPr id="3" name="Tijdelijke aanduiding voor inhoud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9"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10"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11"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278196835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oofdstukdi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mtClean="0"/>
              <a:t>Click to edit Master title style</a:t>
            </a:r>
            <a:endParaRPr lang="nl-NL" dirty="0"/>
          </a:p>
        </p:txBody>
      </p:sp>
      <p:sp>
        <p:nvSpPr>
          <p:cNvPr id="3" name="Tijdelijke aanduiding voor datum 2"/>
          <p:cNvSpPr>
            <a:spLocks noGrp="1"/>
          </p:cNvSpPr>
          <p:nvPr>
            <p:ph type="dt" sz="half" idx="10"/>
          </p:nvPr>
        </p:nvSpPr>
        <p:spPr/>
        <p:txBody>
          <a:bodyPr/>
          <a:lstStyle/>
          <a:p>
            <a:r>
              <a:rPr lang="nl-NL" smtClean="0"/>
              <a:t>&lt;Datum&gt;</a:t>
            </a:r>
            <a:endParaRPr lang="nl-NL" dirty="0"/>
          </a:p>
        </p:txBody>
      </p:sp>
      <p:sp>
        <p:nvSpPr>
          <p:cNvPr id="4" name="Tijdelijke aanduiding voor voettekst 3"/>
          <p:cNvSpPr>
            <a:spLocks noGrp="1"/>
          </p:cNvSpPr>
          <p:nvPr>
            <p:ph type="ftr" sz="quarter" idx="11"/>
          </p:nvPr>
        </p:nvSpPr>
        <p:spPr/>
        <p:txBody>
          <a:bodyPr/>
          <a:lstStyle/>
          <a:p>
            <a:r>
              <a:rPr lang="nl-NL" smtClean="0"/>
              <a:t>&lt;Titel van de presentatie&gt;</a:t>
            </a:r>
            <a:endParaRPr lang="nl-NL" dirty="0"/>
          </a:p>
        </p:txBody>
      </p:sp>
      <p:sp>
        <p:nvSpPr>
          <p:cNvPr id="5" name="Tijdelijke aanduiding voor dianummer 4"/>
          <p:cNvSpPr>
            <a:spLocks noGrp="1"/>
          </p:cNvSpPr>
          <p:nvPr>
            <p:ph type="sldNum" sz="quarter" idx="12"/>
          </p:nvPr>
        </p:nvSpPr>
        <p:spPr/>
        <p:txBody>
          <a:bodyPr/>
          <a:lstStyle/>
          <a:p>
            <a:r>
              <a:rPr lang="nl-NL" dirty="0" smtClean="0"/>
              <a:t>Pagina </a:t>
            </a:r>
            <a:fld id="{7FC9B413-936F-403B-BC98-20250EBFF374}" type="slidenum">
              <a:rPr lang="nl-NL" smtClean="0"/>
              <a:pPr/>
              <a:t>‹#›</a:t>
            </a:fld>
            <a:endParaRPr lang="nl-NL" dirty="0"/>
          </a:p>
        </p:txBody>
      </p:sp>
      <p:sp>
        <p:nvSpPr>
          <p:cNvPr id="6" name="Ondertitel 2"/>
          <p:cNvSpPr>
            <a:spLocks noGrp="1"/>
          </p:cNvSpPr>
          <p:nvPr>
            <p:ph type="subTitle" idx="1"/>
          </p:nvPr>
        </p:nvSpPr>
        <p:spPr>
          <a:xfrm>
            <a:off x="522000" y="1526001"/>
            <a:ext cx="8100000" cy="533400"/>
          </a:xfrm>
        </p:spPr>
        <p:txBody>
          <a:bodyPr>
            <a:noAutofit/>
          </a:bodyPr>
          <a:lstStyle>
            <a:lvl1pPr marL="0" indent="0" algn="l">
              <a:lnSpc>
                <a:spcPts val="4200"/>
              </a:lnSpc>
              <a:buNone/>
              <a:defRPr sz="40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nl-NL" dirty="0"/>
          </a:p>
        </p:txBody>
      </p:sp>
    </p:spTree>
    <p:extLst>
      <p:ext uri="{BB962C8B-B14F-4D97-AF65-F5344CB8AC3E}">
        <p14:creationId xmlns:p14="http://schemas.microsoft.com/office/powerpoint/2010/main" val="8085505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dia met grafiek">
    <p:spTree>
      <p:nvGrpSpPr>
        <p:cNvPr id="1" name=""/>
        <p:cNvGrpSpPr/>
        <p:nvPr/>
      </p:nvGrpSpPr>
      <p:grpSpPr>
        <a:xfrm>
          <a:off x="0" y="0"/>
          <a:ext cx="0" cy="0"/>
          <a:chOff x="0" y="0"/>
          <a:chExt cx="0" cy="0"/>
        </a:xfrm>
      </p:grpSpPr>
      <p:sp>
        <p:nvSpPr>
          <p:cNvPr id="2" name="Titel 1"/>
          <p:cNvSpPr>
            <a:spLocks noGrp="1"/>
          </p:cNvSpPr>
          <p:nvPr>
            <p:ph type="title"/>
          </p:nvPr>
        </p:nvSpPr>
        <p:spPr>
          <a:xfrm>
            <a:off x="522000" y="784800"/>
            <a:ext cx="8100000" cy="532800"/>
          </a:xfrm>
        </p:spPr>
        <p:txBody>
          <a:bodyPr/>
          <a:lstStyle/>
          <a:p>
            <a:r>
              <a:rPr lang="en-US" smtClean="0"/>
              <a:t>Click to edit Master title style</a:t>
            </a:r>
            <a:endParaRPr lang="nl-NL" dirty="0"/>
          </a:p>
        </p:txBody>
      </p:sp>
      <p:sp>
        <p:nvSpPr>
          <p:cNvPr id="9" name="Tijdelijke aanduiding voor grafiek 8"/>
          <p:cNvSpPr>
            <a:spLocks noGrp="1"/>
          </p:cNvSpPr>
          <p:nvPr>
            <p:ph type="chart" sz="quarter" idx="13"/>
          </p:nvPr>
        </p:nvSpPr>
        <p:spPr>
          <a:xfrm>
            <a:off x="4647600" y="1526400"/>
            <a:ext cx="3974900" cy="2826000"/>
          </a:xfrm>
        </p:spPr>
        <p:txBody>
          <a:bodyPr/>
          <a:lstStyle>
            <a:lvl1pPr marL="0" indent="0">
              <a:buNone/>
              <a:defRPr/>
            </a:lvl1pPr>
          </a:lstStyle>
          <a:p>
            <a:r>
              <a:rPr lang="en-US" smtClean="0"/>
              <a:t>Click icon to add chart</a:t>
            </a:r>
            <a:endParaRPr lang="nl-NL" dirty="0"/>
          </a:p>
        </p:txBody>
      </p:sp>
      <p:sp>
        <p:nvSpPr>
          <p:cNvPr id="11" name="Tijdelijke aanduiding voor tekst 10"/>
          <p:cNvSpPr>
            <a:spLocks noGrp="1"/>
          </p:cNvSpPr>
          <p:nvPr>
            <p:ph type="body" sz="quarter" idx="14"/>
          </p:nvPr>
        </p:nvSpPr>
        <p:spPr>
          <a:xfrm>
            <a:off x="522288" y="1527182"/>
            <a:ext cx="4039200" cy="282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10"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12"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13"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3101451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dia met beeld">
    <p:spTree>
      <p:nvGrpSpPr>
        <p:cNvPr id="1" name=""/>
        <p:cNvGrpSpPr/>
        <p:nvPr/>
      </p:nvGrpSpPr>
      <p:grpSpPr>
        <a:xfrm>
          <a:off x="0" y="0"/>
          <a:ext cx="0" cy="0"/>
          <a:chOff x="0" y="0"/>
          <a:chExt cx="0" cy="0"/>
        </a:xfrm>
      </p:grpSpPr>
      <p:sp>
        <p:nvSpPr>
          <p:cNvPr id="11" name="Tijdelijke aanduiding voor tekst 10"/>
          <p:cNvSpPr>
            <a:spLocks noGrp="1"/>
          </p:cNvSpPr>
          <p:nvPr>
            <p:ph type="body" sz="quarter" idx="14"/>
          </p:nvPr>
        </p:nvSpPr>
        <p:spPr>
          <a:xfrm>
            <a:off x="522288" y="1526400"/>
            <a:ext cx="4039200" cy="282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
        <p:nvSpPr>
          <p:cNvPr id="4" name="Tijdelijke aanduiding voor afbeelding 3"/>
          <p:cNvSpPr>
            <a:spLocks noGrp="1"/>
          </p:cNvSpPr>
          <p:nvPr>
            <p:ph type="pic" sz="quarter" idx="15"/>
          </p:nvPr>
        </p:nvSpPr>
        <p:spPr>
          <a:xfrm>
            <a:off x="4647600" y="1526400"/>
            <a:ext cx="3974900" cy="2826000"/>
          </a:xfrm>
        </p:spPr>
        <p:txBody>
          <a:bodyPr/>
          <a:lstStyle>
            <a:lvl1pPr marL="0" indent="0">
              <a:buNone/>
              <a:defRPr/>
            </a:lvl1pPr>
          </a:lstStyle>
          <a:p>
            <a:r>
              <a:rPr lang="en-US" smtClean="0"/>
              <a:t>Click icon to add picture</a:t>
            </a:r>
            <a:endParaRPr lang="nl-NL" dirty="0"/>
          </a:p>
        </p:txBody>
      </p:sp>
      <p:sp>
        <p:nvSpPr>
          <p:cNvPr id="8"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12"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10" name="Titel 1"/>
          <p:cNvSpPr>
            <a:spLocks noGrp="1"/>
          </p:cNvSpPr>
          <p:nvPr>
            <p:ph type="title"/>
          </p:nvPr>
        </p:nvSpPr>
        <p:spPr>
          <a:xfrm>
            <a:off x="522000" y="784800"/>
            <a:ext cx="8100000" cy="532800"/>
          </a:xfrm>
        </p:spPr>
        <p:txBody>
          <a:bodyPr/>
          <a:lstStyle/>
          <a:p>
            <a:r>
              <a:rPr lang="en-US" smtClean="0"/>
              <a:t>Click to edit Master title style</a:t>
            </a:r>
            <a:endParaRPr lang="nl-NL" dirty="0"/>
          </a:p>
        </p:txBody>
      </p:sp>
    </p:spTree>
    <p:extLst>
      <p:ext uri="{BB962C8B-B14F-4D97-AF65-F5344CB8AC3E}">
        <p14:creationId xmlns:p14="http://schemas.microsoft.com/office/powerpoint/2010/main" val="145721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eelddia met titel">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521500" y="1526400"/>
            <a:ext cx="8101000" cy="2826000"/>
          </a:xfrm>
        </p:spPr>
        <p:txBody>
          <a:bodyPr/>
          <a:lstStyle>
            <a:lvl1pPr marL="0" indent="0">
              <a:buNone/>
              <a:defRPr/>
            </a:lvl1pPr>
          </a:lstStyle>
          <a:p>
            <a:r>
              <a:rPr lang="en-US" smtClean="0"/>
              <a:t>Click icon to add picture</a:t>
            </a:r>
            <a:endParaRPr lang="nl-NL" dirty="0"/>
          </a:p>
        </p:txBody>
      </p:sp>
      <p:sp>
        <p:nvSpPr>
          <p:cNvPr id="7"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10"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8" name="Titel 1"/>
          <p:cNvSpPr>
            <a:spLocks noGrp="1"/>
          </p:cNvSpPr>
          <p:nvPr>
            <p:ph type="title"/>
          </p:nvPr>
        </p:nvSpPr>
        <p:spPr>
          <a:xfrm>
            <a:off x="522000" y="784800"/>
            <a:ext cx="8100000" cy="532800"/>
          </a:xfrm>
        </p:spPr>
        <p:txBody>
          <a:bodyPr/>
          <a:lstStyle/>
          <a:p>
            <a:r>
              <a:rPr lang="en-US" smtClean="0"/>
              <a:t>Click to edit Master title style</a:t>
            </a:r>
            <a:endParaRPr lang="nl-NL" dirty="0"/>
          </a:p>
        </p:txBody>
      </p:sp>
    </p:spTree>
    <p:extLst>
      <p:ext uri="{BB962C8B-B14F-4D97-AF65-F5344CB8AC3E}">
        <p14:creationId xmlns:p14="http://schemas.microsoft.com/office/powerpoint/2010/main" val="347330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eelddia zonder titel">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521500" y="444698"/>
            <a:ext cx="8101000" cy="3909600"/>
          </a:xfrm>
          <a:solidFill>
            <a:schemeClr val="bg1"/>
          </a:solidFill>
        </p:spPr>
        <p:txBody>
          <a:bodyPr/>
          <a:lstStyle>
            <a:lvl1pPr marL="0" indent="0">
              <a:buNone/>
              <a:defRPr/>
            </a:lvl1pPr>
          </a:lstStyle>
          <a:p>
            <a:r>
              <a:rPr lang="en-US" smtClean="0"/>
              <a:t>Click icon to add picture</a:t>
            </a:r>
            <a:endParaRPr lang="nl-NL" dirty="0"/>
          </a:p>
        </p:txBody>
      </p:sp>
      <p:sp>
        <p:nvSpPr>
          <p:cNvPr id="7"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9"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10"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Tree>
    <p:extLst>
      <p:ext uri="{BB962C8B-B14F-4D97-AF65-F5344CB8AC3E}">
        <p14:creationId xmlns:p14="http://schemas.microsoft.com/office/powerpoint/2010/main" val="369585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eelddia">
    <p:spTree>
      <p:nvGrpSpPr>
        <p:cNvPr id="1" name=""/>
        <p:cNvGrpSpPr/>
        <p:nvPr/>
      </p:nvGrpSpPr>
      <p:grpSpPr>
        <a:xfrm>
          <a:off x="0" y="0"/>
          <a:ext cx="0" cy="0"/>
          <a:chOff x="0" y="0"/>
          <a:chExt cx="0" cy="0"/>
        </a:xfrm>
      </p:grpSpPr>
      <p:sp>
        <p:nvSpPr>
          <p:cNvPr id="4" name="Tijdelijke aanduiding voor afbeelding 3"/>
          <p:cNvSpPr>
            <a:spLocks noGrp="1"/>
          </p:cNvSpPr>
          <p:nvPr>
            <p:ph type="pic" sz="quarter" idx="15"/>
          </p:nvPr>
        </p:nvSpPr>
        <p:spPr>
          <a:xfrm>
            <a:off x="0" y="1"/>
            <a:ext cx="9144000" cy="5143499"/>
          </a:xfrm>
          <a:solidFill>
            <a:schemeClr val="bg1"/>
          </a:solidFill>
        </p:spPr>
        <p:txBody>
          <a:bodyPr/>
          <a:lstStyle>
            <a:lvl1pPr marL="0" indent="0">
              <a:buNone/>
              <a:defRPr/>
            </a:lvl1pPr>
          </a:lstStyle>
          <a:p>
            <a:r>
              <a:rPr lang="en-US" smtClean="0"/>
              <a:t>Click icon to add picture</a:t>
            </a:r>
            <a:endParaRPr lang="nl-NL" dirty="0"/>
          </a:p>
        </p:txBody>
      </p:sp>
      <p:grpSp>
        <p:nvGrpSpPr>
          <p:cNvPr id="25" name="Groep 24"/>
          <p:cNvGrpSpPr/>
          <p:nvPr userDrawn="1"/>
        </p:nvGrpSpPr>
        <p:grpSpPr>
          <a:xfrm>
            <a:off x="5867400" y="4698206"/>
            <a:ext cx="2427288" cy="226220"/>
            <a:chOff x="5867400" y="6264275"/>
            <a:chExt cx="2427288" cy="301626"/>
          </a:xfrm>
        </p:grpSpPr>
        <p:sp>
          <p:nvSpPr>
            <p:cNvPr id="15" name="Freeform 10"/>
            <p:cNvSpPr>
              <a:spLocks noEditPoints="1"/>
            </p:cNvSpPr>
            <p:nvPr userDrawn="1"/>
          </p:nvSpPr>
          <p:spPr bwMode="auto">
            <a:xfrm>
              <a:off x="5867400" y="6264275"/>
              <a:ext cx="258763" cy="295275"/>
            </a:xfrm>
            <a:custGeom>
              <a:avLst/>
              <a:gdLst>
                <a:gd name="T0" fmla="*/ 389 w 407"/>
                <a:gd name="T1" fmla="*/ 424 h 463"/>
                <a:gd name="T2" fmla="*/ 352 w 407"/>
                <a:gd name="T3" fmla="*/ 397 h 463"/>
                <a:gd name="T4" fmla="*/ 248 w 407"/>
                <a:gd name="T5" fmla="*/ 229 h 463"/>
                <a:gd name="T6" fmla="*/ 346 w 407"/>
                <a:gd name="T7" fmla="*/ 108 h 463"/>
                <a:gd name="T8" fmla="*/ 185 w 407"/>
                <a:gd name="T9" fmla="*/ 0 h 463"/>
                <a:gd name="T10" fmla="*/ 8 w 407"/>
                <a:gd name="T11" fmla="*/ 0 h 463"/>
                <a:gd name="T12" fmla="*/ 0 w 407"/>
                <a:gd name="T13" fmla="*/ 11 h 463"/>
                <a:gd name="T14" fmla="*/ 0 w 407"/>
                <a:gd name="T15" fmla="*/ 24 h 463"/>
                <a:gd name="T16" fmla="*/ 17 w 407"/>
                <a:gd name="T17" fmla="*/ 39 h 463"/>
                <a:gd name="T18" fmla="*/ 46 w 407"/>
                <a:gd name="T19" fmla="*/ 47 h 463"/>
                <a:gd name="T20" fmla="*/ 46 w 407"/>
                <a:gd name="T21" fmla="*/ 417 h 463"/>
                <a:gd name="T22" fmla="*/ 17 w 407"/>
                <a:gd name="T23" fmla="*/ 424 h 463"/>
                <a:gd name="T24" fmla="*/ 0 w 407"/>
                <a:gd name="T25" fmla="*/ 440 h 463"/>
                <a:gd name="T26" fmla="*/ 0 w 407"/>
                <a:gd name="T27" fmla="*/ 453 h 463"/>
                <a:gd name="T28" fmla="*/ 8 w 407"/>
                <a:gd name="T29" fmla="*/ 463 h 463"/>
                <a:gd name="T30" fmla="*/ 167 w 407"/>
                <a:gd name="T31" fmla="*/ 463 h 463"/>
                <a:gd name="T32" fmla="*/ 176 w 407"/>
                <a:gd name="T33" fmla="*/ 453 h 463"/>
                <a:gd name="T34" fmla="*/ 176 w 407"/>
                <a:gd name="T35" fmla="*/ 440 h 463"/>
                <a:gd name="T36" fmla="*/ 158 w 407"/>
                <a:gd name="T37" fmla="*/ 424 h 463"/>
                <a:gd name="T38" fmla="*/ 129 w 407"/>
                <a:gd name="T39" fmla="*/ 417 h 463"/>
                <a:gd name="T40" fmla="*/ 129 w 407"/>
                <a:gd name="T41" fmla="*/ 242 h 463"/>
                <a:gd name="T42" fmla="*/ 171 w 407"/>
                <a:gd name="T43" fmla="*/ 242 h 463"/>
                <a:gd name="T44" fmla="*/ 287 w 407"/>
                <a:gd name="T45" fmla="*/ 452 h 463"/>
                <a:gd name="T46" fmla="*/ 309 w 407"/>
                <a:gd name="T47" fmla="*/ 463 h 463"/>
                <a:gd name="T48" fmla="*/ 398 w 407"/>
                <a:gd name="T49" fmla="*/ 463 h 463"/>
                <a:gd name="T50" fmla="*/ 407 w 407"/>
                <a:gd name="T51" fmla="*/ 453 h 463"/>
                <a:gd name="T52" fmla="*/ 407 w 407"/>
                <a:gd name="T53" fmla="*/ 440 h 463"/>
                <a:gd name="T54" fmla="*/ 389 w 407"/>
                <a:gd name="T55" fmla="*/ 424 h 463"/>
                <a:gd name="T56" fmla="*/ 145 w 407"/>
                <a:gd name="T57" fmla="*/ 203 h 463"/>
                <a:gd name="T58" fmla="*/ 130 w 407"/>
                <a:gd name="T59" fmla="*/ 203 h 463"/>
                <a:gd name="T60" fmla="*/ 130 w 407"/>
                <a:gd name="T61" fmla="*/ 43 h 463"/>
                <a:gd name="T62" fmla="*/ 162 w 407"/>
                <a:gd name="T63" fmla="*/ 43 h 463"/>
                <a:gd name="T64" fmla="*/ 257 w 407"/>
                <a:gd name="T65" fmla="*/ 121 h 463"/>
                <a:gd name="T66" fmla="*/ 145 w 407"/>
                <a:gd name="T67" fmla="*/ 20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63">
                  <a:moveTo>
                    <a:pt x="389" y="424"/>
                  </a:moveTo>
                  <a:cubicBezTo>
                    <a:pt x="371" y="420"/>
                    <a:pt x="367" y="417"/>
                    <a:pt x="352" y="397"/>
                  </a:cubicBezTo>
                  <a:cubicBezTo>
                    <a:pt x="330" y="367"/>
                    <a:pt x="278" y="292"/>
                    <a:pt x="248" y="229"/>
                  </a:cubicBezTo>
                  <a:cubicBezTo>
                    <a:pt x="304" y="209"/>
                    <a:pt x="346" y="170"/>
                    <a:pt x="346" y="108"/>
                  </a:cubicBezTo>
                  <a:cubicBezTo>
                    <a:pt x="346" y="20"/>
                    <a:pt x="261" y="0"/>
                    <a:pt x="185" y="0"/>
                  </a:cubicBezTo>
                  <a:cubicBezTo>
                    <a:pt x="8" y="0"/>
                    <a:pt x="8" y="0"/>
                    <a:pt x="8" y="0"/>
                  </a:cubicBezTo>
                  <a:cubicBezTo>
                    <a:pt x="1" y="0"/>
                    <a:pt x="0" y="4"/>
                    <a:pt x="0" y="11"/>
                  </a:cubicBezTo>
                  <a:cubicBezTo>
                    <a:pt x="0" y="24"/>
                    <a:pt x="0" y="24"/>
                    <a:pt x="0" y="24"/>
                  </a:cubicBezTo>
                  <a:cubicBezTo>
                    <a:pt x="0" y="35"/>
                    <a:pt x="4" y="35"/>
                    <a:pt x="17" y="39"/>
                  </a:cubicBezTo>
                  <a:cubicBezTo>
                    <a:pt x="46" y="47"/>
                    <a:pt x="46" y="47"/>
                    <a:pt x="46" y="47"/>
                  </a:cubicBezTo>
                  <a:cubicBezTo>
                    <a:pt x="46" y="417"/>
                    <a:pt x="46" y="417"/>
                    <a:pt x="46" y="417"/>
                  </a:cubicBezTo>
                  <a:cubicBezTo>
                    <a:pt x="17" y="424"/>
                    <a:pt x="17" y="424"/>
                    <a:pt x="17" y="424"/>
                  </a:cubicBezTo>
                  <a:cubicBezTo>
                    <a:pt x="4" y="428"/>
                    <a:pt x="0" y="429"/>
                    <a:pt x="0" y="440"/>
                  </a:cubicBezTo>
                  <a:cubicBezTo>
                    <a:pt x="0" y="453"/>
                    <a:pt x="0" y="453"/>
                    <a:pt x="0" y="453"/>
                  </a:cubicBezTo>
                  <a:cubicBezTo>
                    <a:pt x="0" y="459"/>
                    <a:pt x="1" y="463"/>
                    <a:pt x="8" y="463"/>
                  </a:cubicBezTo>
                  <a:cubicBezTo>
                    <a:pt x="167" y="463"/>
                    <a:pt x="167" y="463"/>
                    <a:pt x="167" y="463"/>
                  </a:cubicBezTo>
                  <a:cubicBezTo>
                    <a:pt x="175" y="463"/>
                    <a:pt x="176" y="459"/>
                    <a:pt x="176" y="453"/>
                  </a:cubicBezTo>
                  <a:cubicBezTo>
                    <a:pt x="176" y="440"/>
                    <a:pt x="176" y="440"/>
                    <a:pt x="176" y="440"/>
                  </a:cubicBezTo>
                  <a:cubicBezTo>
                    <a:pt x="176" y="429"/>
                    <a:pt x="172" y="428"/>
                    <a:pt x="158" y="424"/>
                  </a:cubicBezTo>
                  <a:cubicBezTo>
                    <a:pt x="129" y="417"/>
                    <a:pt x="129" y="417"/>
                    <a:pt x="129" y="417"/>
                  </a:cubicBezTo>
                  <a:cubicBezTo>
                    <a:pt x="129" y="242"/>
                    <a:pt x="129" y="242"/>
                    <a:pt x="129" y="242"/>
                  </a:cubicBezTo>
                  <a:cubicBezTo>
                    <a:pt x="171" y="242"/>
                    <a:pt x="171" y="242"/>
                    <a:pt x="171" y="242"/>
                  </a:cubicBezTo>
                  <a:cubicBezTo>
                    <a:pt x="201" y="311"/>
                    <a:pt x="266" y="424"/>
                    <a:pt x="287" y="452"/>
                  </a:cubicBezTo>
                  <a:cubicBezTo>
                    <a:pt x="295" y="463"/>
                    <a:pt x="298" y="463"/>
                    <a:pt x="309" y="463"/>
                  </a:cubicBezTo>
                  <a:cubicBezTo>
                    <a:pt x="398" y="463"/>
                    <a:pt x="398" y="463"/>
                    <a:pt x="398" y="463"/>
                  </a:cubicBezTo>
                  <a:cubicBezTo>
                    <a:pt x="406" y="463"/>
                    <a:pt x="407" y="459"/>
                    <a:pt x="407" y="453"/>
                  </a:cubicBezTo>
                  <a:cubicBezTo>
                    <a:pt x="407" y="440"/>
                    <a:pt x="407" y="440"/>
                    <a:pt x="407" y="440"/>
                  </a:cubicBezTo>
                  <a:cubicBezTo>
                    <a:pt x="407" y="427"/>
                    <a:pt x="400" y="428"/>
                    <a:pt x="389" y="424"/>
                  </a:cubicBezTo>
                  <a:close/>
                  <a:moveTo>
                    <a:pt x="145" y="203"/>
                  </a:moveTo>
                  <a:cubicBezTo>
                    <a:pt x="130" y="203"/>
                    <a:pt x="130" y="203"/>
                    <a:pt x="130" y="203"/>
                  </a:cubicBezTo>
                  <a:cubicBezTo>
                    <a:pt x="130" y="43"/>
                    <a:pt x="130" y="43"/>
                    <a:pt x="130" y="43"/>
                  </a:cubicBezTo>
                  <a:cubicBezTo>
                    <a:pt x="162" y="43"/>
                    <a:pt x="162" y="43"/>
                    <a:pt x="162" y="43"/>
                  </a:cubicBezTo>
                  <a:cubicBezTo>
                    <a:pt x="222" y="43"/>
                    <a:pt x="257" y="66"/>
                    <a:pt x="257" y="121"/>
                  </a:cubicBezTo>
                  <a:cubicBezTo>
                    <a:pt x="257" y="189"/>
                    <a:pt x="205" y="203"/>
                    <a:pt x="145" y="20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16" name="Freeform 11"/>
            <p:cNvSpPr>
              <a:spLocks noEditPoints="1"/>
            </p:cNvSpPr>
            <p:nvPr userDrawn="1"/>
          </p:nvSpPr>
          <p:spPr bwMode="auto">
            <a:xfrm>
              <a:off x="6350000" y="6264275"/>
              <a:ext cx="220663" cy="301625"/>
            </a:xfrm>
            <a:custGeom>
              <a:avLst/>
              <a:gdLst>
                <a:gd name="T0" fmla="*/ 331 w 348"/>
                <a:gd name="T1" fmla="*/ 428 h 473"/>
                <a:gd name="T2" fmla="*/ 299 w 348"/>
                <a:gd name="T3" fmla="*/ 418 h 473"/>
                <a:gd name="T4" fmla="*/ 299 w 348"/>
                <a:gd name="T5" fmla="*/ 16 h 473"/>
                <a:gd name="T6" fmla="*/ 284 w 348"/>
                <a:gd name="T7" fmla="*/ 0 h 473"/>
                <a:gd name="T8" fmla="*/ 186 w 348"/>
                <a:gd name="T9" fmla="*/ 0 h 473"/>
                <a:gd name="T10" fmla="*/ 178 w 348"/>
                <a:gd name="T11" fmla="*/ 11 h 473"/>
                <a:gd name="T12" fmla="*/ 178 w 348"/>
                <a:gd name="T13" fmla="*/ 19 h 473"/>
                <a:gd name="T14" fmla="*/ 196 w 348"/>
                <a:gd name="T15" fmla="*/ 36 h 473"/>
                <a:gd name="T16" fmla="*/ 227 w 348"/>
                <a:gd name="T17" fmla="*/ 45 h 473"/>
                <a:gd name="T18" fmla="*/ 227 w 348"/>
                <a:gd name="T19" fmla="*/ 158 h 473"/>
                <a:gd name="T20" fmla="*/ 153 w 348"/>
                <a:gd name="T21" fmla="*/ 133 h 473"/>
                <a:gd name="T22" fmla="*/ 0 w 348"/>
                <a:gd name="T23" fmla="*/ 313 h 473"/>
                <a:gd name="T24" fmla="*/ 123 w 348"/>
                <a:gd name="T25" fmla="*/ 473 h 473"/>
                <a:gd name="T26" fmla="*/ 227 w 348"/>
                <a:gd name="T27" fmla="*/ 420 h 473"/>
                <a:gd name="T28" fmla="*/ 227 w 348"/>
                <a:gd name="T29" fmla="*/ 447 h 473"/>
                <a:gd name="T30" fmla="*/ 242 w 348"/>
                <a:gd name="T31" fmla="*/ 463 h 473"/>
                <a:gd name="T32" fmla="*/ 340 w 348"/>
                <a:gd name="T33" fmla="*/ 463 h 473"/>
                <a:gd name="T34" fmla="*/ 348 w 348"/>
                <a:gd name="T35" fmla="*/ 453 h 473"/>
                <a:gd name="T36" fmla="*/ 348 w 348"/>
                <a:gd name="T37" fmla="*/ 444 h 473"/>
                <a:gd name="T38" fmla="*/ 331 w 348"/>
                <a:gd name="T39" fmla="*/ 428 h 473"/>
                <a:gd name="T40" fmla="*/ 227 w 348"/>
                <a:gd name="T41" fmla="*/ 379 h 473"/>
                <a:gd name="T42" fmla="*/ 153 w 348"/>
                <a:gd name="T43" fmla="*/ 418 h 473"/>
                <a:gd name="T44" fmla="*/ 77 w 348"/>
                <a:gd name="T45" fmla="*/ 299 h 473"/>
                <a:gd name="T46" fmla="*/ 158 w 348"/>
                <a:gd name="T47" fmla="*/ 179 h 473"/>
                <a:gd name="T48" fmla="*/ 227 w 348"/>
                <a:gd name="T49" fmla="*/ 299 h 473"/>
                <a:gd name="T50" fmla="*/ 227 w 348"/>
                <a:gd name="T51" fmla="*/ 37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8" h="473">
                  <a:moveTo>
                    <a:pt x="331" y="428"/>
                  </a:moveTo>
                  <a:cubicBezTo>
                    <a:pt x="299" y="418"/>
                    <a:pt x="299" y="418"/>
                    <a:pt x="299" y="418"/>
                  </a:cubicBezTo>
                  <a:cubicBezTo>
                    <a:pt x="299" y="16"/>
                    <a:pt x="299" y="16"/>
                    <a:pt x="299" y="16"/>
                  </a:cubicBezTo>
                  <a:cubicBezTo>
                    <a:pt x="299" y="6"/>
                    <a:pt x="296" y="0"/>
                    <a:pt x="284" y="0"/>
                  </a:cubicBezTo>
                  <a:cubicBezTo>
                    <a:pt x="186" y="0"/>
                    <a:pt x="186" y="0"/>
                    <a:pt x="186" y="0"/>
                  </a:cubicBezTo>
                  <a:cubicBezTo>
                    <a:pt x="179" y="0"/>
                    <a:pt x="178" y="4"/>
                    <a:pt x="178" y="11"/>
                  </a:cubicBezTo>
                  <a:cubicBezTo>
                    <a:pt x="178" y="19"/>
                    <a:pt x="178" y="19"/>
                    <a:pt x="178" y="19"/>
                  </a:cubicBezTo>
                  <a:cubicBezTo>
                    <a:pt x="178" y="31"/>
                    <a:pt x="182" y="32"/>
                    <a:pt x="196" y="36"/>
                  </a:cubicBezTo>
                  <a:cubicBezTo>
                    <a:pt x="227" y="45"/>
                    <a:pt x="227" y="45"/>
                    <a:pt x="227" y="45"/>
                  </a:cubicBezTo>
                  <a:cubicBezTo>
                    <a:pt x="227" y="158"/>
                    <a:pt x="227" y="158"/>
                    <a:pt x="227" y="158"/>
                  </a:cubicBezTo>
                  <a:cubicBezTo>
                    <a:pt x="215" y="148"/>
                    <a:pt x="190" y="133"/>
                    <a:pt x="153" y="133"/>
                  </a:cubicBezTo>
                  <a:cubicBezTo>
                    <a:pt x="81" y="133"/>
                    <a:pt x="0" y="185"/>
                    <a:pt x="0" y="313"/>
                  </a:cubicBezTo>
                  <a:cubicBezTo>
                    <a:pt x="0" y="425"/>
                    <a:pt x="62" y="473"/>
                    <a:pt x="123" y="473"/>
                  </a:cubicBezTo>
                  <a:cubicBezTo>
                    <a:pt x="162" y="473"/>
                    <a:pt x="195" y="453"/>
                    <a:pt x="227" y="420"/>
                  </a:cubicBezTo>
                  <a:cubicBezTo>
                    <a:pt x="227" y="447"/>
                    <a:pt x="227" y="447"/>
                    <a:pt x="227" y="447"/>
                  </a:cubicBezTo>
                  <a:cubicBezTo>
                    <a:pt x="227" y="457"/>
                    <a:pt x="230" y="463"/>
                    <a:pt x="242" y="463"/>
                  </a:cubicBezTo>
                  <a:cubicBezTo>
                    <a:pt x="340" y="463"/>
                    <a:pt x="340" y="463"/>
                    <a:pt x="340" y="463"/>
                  </a:cubicBezTo>
                  <a:cubicBezTo>
                    <a:pt x="347" y="463"/>
                    <a:pt x="348" y="459"/>
                    <a:pt x="348" y="453"/>
                  </a:cubicBezTo>
                  <a:cubicBezTo>
                    <a:pt x="348" y="444"/>
                    <a:pt x="348" y="444"/>
                    <a:pt x="348" y="444"/>
                  </a:cubicBezTo>
                  <a:cubicBezTo>
                    <a:pt x="348" y="432"/>
                    <a:pt x="344" y="432"/>
                    <a:pt x="331" y="428"/>
                  </a:cubicBezTo>
                  <a:close/>
                  <a:moveTo>
                    <a:pt x="227" y="379"/>
                  </a:moveTo>
                  <a:cubicBezTo>
                    <a:pt x="205" y="401"/>
                    <a:pt x="181" y="418"/>
                    <a:pt x="153" y="418"/>
                  </a:cubicBezTo>
                  <a:cubicBezTo>
                    <a:pt x="100" y="418"/>
                    <a:pt x="77" y="362"/>
                    <a:pt x="77" y="299"/>
                  </a:cubicBezTo>
                  <a:cubicBezTo>
                    <a:pt x="77" y="225"/>
                    <a:pt x="109" y="179"/>
                    <a:pt x="158" y="179"/>
                  </a:cubicBezTo>
                  <a:cubicBezTo>
                    <a:pt x="209" y="179"/>
                    <a:pt x="227" y="229"/>
                    <a:pt x="227" y="299"/>
                  </a:cubicBezTo>
                  <a:lnTo>
                    <a:pt x="227" y="3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17" name="Freeform 12"/>
            <p:cNvSpPr>
              <a:spLocks/>
            </p:cNvSpPr>
            <p:nvPr userDrawn="1"/>
          </p:nvSpPr>
          <p:spPr bwMode="auto">
            <a:xfrm>
              <a:off x="7032625" y="6354763"/>
              <a:ext cx="234950" cy="211138"/>
            </a:xfrm>
            <a:custGeom>
              <a:avLst/>
              <a:gdLst>
                <a:gd name="T0" fmla="*/ 323 w 372"/>
                <a:gd name="T1" fmla="*/ 15 h 330"/>
                <a:gd name="T2" fmla="*/ 308 w 372"/>
                <a:gd name="T3" fmla="*/ 0 h 330"/>
                <a:gd name="T4" fmla="*/ 210 w 372"/>
                <a:gd name="T5" fmla="*/ 0 h 330"/>
                <a:gd name="T6" fmla="*/ 202 w 372"/>
                <a:gd name="T7" fmla="*/ 10 h 330"/>
                <a:gd name="T8" fmla="*/ 202 w 372"/>
                <a:gd name="T9" fmla="*/ 19 h 330"/>
                <a:gd name="T10" fmla="*/ 219 w 372"/>
                <a:gd name="T11" fmla="*/ 35 h 330"/>
                <a:gd name="T12" fmla="*/ 251 w 372"/>
                <a:gd name="T13" fmla="*/ 44 h 330"/>
                <a:gd name="T14" fmla="*/ 251 w 372"/>
                <a:gd name="T15" fmla="*/ 236 h 330"/>
                <a:gd name="T16" fmla="*/ 176 w 372"/>
                <a:gd name="T17" fmla="*/ 275 h 330"/>
                <a:gd name="T18" fmla="*/ 121 w 372"/>
                <a:gd name="T19" fmla="*/ 169 h 330"/>
                <a:gd name="T20" fmla="*/ 121 w 372"/>
                <a:gd name="T21" fmla="*/ 15 h 330"/>
                <a:gd name="T22" fmla="*/ 106 w 372"/>
                <a:gd name="T23" fmla="*/ 0 h 330"/>
                <a:gd name="T24" fmla="*/ 8 w 372"/>
                <a:gd name="T25" fmla="*/ 0 h 330"/>
                <a:gd name="T26" fmla="*/ 0 w 372"/>
                <a:gd name="T27" fmla="*/ 10 h 330"/>
                <a:gd name="T28" fmla="*/ 0 w 372"/>
                <a:gd name="T29" fmla="*/ 19 h 330"/>
                <a:gd name="T30" fmla="*/ 18 w 372"/>
                <a:gd name="T31" fmla="*/ 35 h 330"/>
                <a:gd name="T32" fmla="*/ 49 w 372"/>
                <a:gd name="T33" fmla="*/ 44 h 330"/>
                <a:gd name="T34" fmla="*/ 49 w 372"/>
                <a:gd name="T35" fmla="*/ 207 h 330"/>
                <a:gd name="T36" fmla="*/ 145 w 372"/>
                <a:gd name="T37" fmla="*/ 330 h 330"/>
                <a:gd name="T38" fmla="*/ 251 w 372"/>
                <a:gd name="T39" fmla="*/ 277 h 330"/>
                <a:gd name="T40" fmla="*/ 251 w 372"/>
                <a:gd name="T41" fmla="*/ 304 h 330"/>
                <a:gd name="T42" fmla="*/ 266 w 372"/>
                <a:gd name="T43" fmla="*/ 320 h 330"/>
                <a:gd name="T44" fmla="*/ 364 w 372"/>
                <a:gd name="T45" fmla="*/ 320 h 330"/>
                <a:gd name="T46" fmla="*/ 372 w 372"/>
                <a:gd name="T47" fmla="*/ 310 h 330"/>
                <a:gd name="T48" fmla="*/ 372 w 372"/>
                <a:gd name="T49" fmla="*/ 301 h 330"/>
                <a:gd name="T50" fmla="*/ 354 w 372"/>
                <a:gd name="T51" fmla="*/ 285 h 330"/>
                <a:gd name="T52" fmla="*/ 323 w 372"/>
                <a:gd name="T53" fmla="*/ 275 h 330"/>
                <a:gd name="T54" fmla="*/ 323 w 372"/>
                <a:gd name="T55" fmla="*/ 15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2" h="330">
                  <a:moveTo>
                    <a:pt x="323" y="15"/>
                  </a:moveTo>
                  <a:cubicBezTo>
                    <a:pt x="323" y="6"/>
                    <a:pt x="320" y="0"/>
                    <a:pt x="308" y="0"/>
                  </a:cubicBezTo>
                  <a:cubicBezTo>
                    <a:pt x="210" y="0"/>
                    <a:pt x="210" y="0"/>
                    <a:pt x="210" y="0"/>
                  </a:cubicBezTo>
                  <a:cubicBezTo>
                    <a:pt x="202" y="0"/>
                    <a:pt x="202" y="4"/>
                    <a:pt x="202" y="10"/>
                  </a:cubicBezTo>
                  <a:cubicBezTo>
                    <a:pt x="202" y="19"/>
                    <a:pt x="202" y="19"/>
                    <a:pt x="202" y="19"/>
                  </a:cubicBezTo>
                  <a:cubicBezTo>
                    <a:pt x="202" y="31"/>
                    <a:pt x="206" y="31"/>
                    <a:pt x="219" y="35"/>
                  </a:cubicBezTo>
                  <a:cubicBezTo>
                    <a:pt x="251" y="44"/>
                    <a:pt x="251" y="44"/>
                    <a:pt x="251" y="44"/>
                  </a:cubicBezTo>
                  <a:cubicBezTo>
                    <a:pt x="251" y="236"/>
                    <a:pt x="251" y="236"/>
                    <a:pt x="251" y="236"/>
                  </a:cubicBezTo>
                  <a:cubicBezTo>
                    <a:pt x="224" y="264"/>
                    <a:pt x="204" y="275"/>
                    <a:pt x="176" y="275"/>
                  </a:cubicBezTo>
                  <a:cubicBezTo>
                    <a:pt x="125" y="275"/>
                    <a:pt x="121" y="236"/>
                    <a:pt x="121" y="169"/>
                  </a:cubicBezTo>
                  <a:cubicBezTo>
                    <a:pt x="121" y="15"/>
                    <a:pt x="121" y="15"/>
                    <a:pt x="121" y="15"/>
                  </a:cubicBezTo>
                  <a:cubicBezTo>
                    <a:pt x="121" y="6"/>
                    <a:pt x="118" y="0"/>
                    <a:pt x="106" y="0"/>
                  </a:cubicBezTo>
                  <a:cubicBezTo>
                    <a:pt x="8" y="0"/>
                    <a:pt x="8" y="0"/>
                    <a:pt x="8" y="0"/>
                  </a:cubicBezTo>
                  <a:cubicBezTo>
                    <a:pt x="1" y="0"/>
                    <a:pt x="0" y="4"/>
                    <a:pt x="0" y="10"/>
                  </a:cubicBezTo>
                  <a:cubicBezTo>
                    <a:pt x="0" y="19"/>
                    <a:pt x="0" y="19"/>
                    <a:pt x="0" y="19"/>
                  </a:cubicBezTo>
                  <a:cubicBezTo>
                    <a:pt x="0" y="31"/>
                    <a:pt x="4" y="31"/>
                    <a:pt x="18" y="35"/>
                  </a:cubicBezTo>
                  <a:cubicBezTo>
                    <a:pt x="49" y="44"/>
                    <a:pt x="49" y="44"/>
                    <a:pt x="49" y="44"/>
                  </a:cubicBezTo>
                  <a:cubicBezTo>
                    <a:pt x="49" y="207"/>
                    <a:pt x="49" y="207"/>
                    <a:pt x="49" y="207"/>
                  </a:cubicBezTo>
                  <a:cubicBezTo>
                    <a:pt x="49" y="309"/>
                    <a:pt x="96" y="330"/>
                    <a:pt x="145" y="330"/>
                  </a:cubicBezTo>
                  <a:cubicBezTo>
                    <a:pt x="188" y="330"/>
                    <a:pt x="220" y="312"/>
                    <a:pt x="251" y="277"/>
                  </a:cubicBezTo>
                  <a:cubicBezTo>
                    <a:pt x="251" y="304"/>
                    <a:pt x="251" y="304"/>
                    <a:pt x="251" y="304"/>
                  </a:cubicBezTo>
                  <a:cubicBezTo>
                    <a:pt x="251" y="314"/>
                    <a:pt x="254" y="320"/>
                    <a:pt x="266" y="320"/>
                  </a:cubicBezTo>
                  <a:cubicBezTo>
                    <a:pt x="364" y="320"/>
                    <a:pt x="364" y="320"/>
                    <a:pt x="364" y="320"/>
                  </a:cubicBezTo>
                  <a:cubicBezTo>
                    <a:pt x="371" y="320"/>
                    <a:pt x="372" y="316"/>
                    <a:pt x="372" y="310"/>
                  </a:cubicBezTo>
                  <a:cubicBezTo>
                    <a:pt x="372" y="301"/>
                    <a:pt x="372" y="301"/>
                    <a:pt x="372" y="301"/>
                  </a:cubicBezTo>
                  <a:cubicBezTo>
                    <a:pt x="372" y="289"/>
                    <a:pt x="368" y="289"/>
                    <a:pt x="354" y="285"/>
                  </a:cubicBezTo>
                  <a:cubicBezTo>
                    <a:pt x="323" y="275"/>
                    <a:pt x="323" y="275"/>
                    <a:pt x="323" y="275"/>
                  </a:cubicBezTo>
                  <a:lnTo>
                    <a:pt x="323"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18" name="Freeform 13"/>
            <p:cNvSpPr>
              <a:spLocks noEditPoints="1"/>
            </p:cNvSpPr>
            <p:nvPr userDrawn="1"/>
          </p:nvSpPr>
          <p:spPr bwMode="auto">
            <a:xfrm>
              <a:off x="6140450" y="6348413"/>
              <a:ext cx="195263" cy="217488"/>
            </a:xfrm>
            <a:custGeom>
              <a:avLst/>
              <a:gdLst>
                <a:gd name="T0" fmla="*/ 289 w 307"/>
                <a:gd name="T1" fmla="*/ 295 h 340"/>
                <a:gd name="T2" fmla="*/ 258 w 307"/>
                <a:gd name="T3" fmla="*/ 285 h 340"/>
                <a:gd name="T4" fmla="*/ 258 w 307"/>
                <a:gd name="T5" fmla="*/ 106 h 340"/>
                <a:gd name="T6" fmla="*/ 130 w 307"/>
                <a:gd name="T7" fmla="*/ 0 h 340"/>
                <a:gd name="T8" fmla="*/ 45 w 307"/>
                <a:gd name="T9" fmla="*/ 12 h 340"/>
                <a:gd name="T10" fmla="*/ 22 w 307"/>
                <a:gd name="T11" fmla="*/ 39 h 340"/>
                <a:gd name="T12" fmla="*/ 18 w 307"/>
                <a:gd name="T13" fmla="*/ 74 h 340"/>
                <a:gd name="T14" fmla="*/ 24 w 307"/>
                <a:gd name="T15" fmla="*/ 84 h 340"/>
                <a:gd name="T16" fmla="*/ 43 w 307"/>
                <a:gd name="T17" fmla="*/ 76 h 340"/>
                <a:gd name="T18" fmla="*/ 125 w 307"/>
                <a:gd name="T19" fmla="*/ 54 h 340"/>
                <a:gd name="T20" fmla="*/ 185 w 307"/>
                <a:gd name="T21" fmla="*/ 118 h 340"/>
                <a:gd name="T22" fmla="*/ 185 w 307"/>
                <a:gd name="T23" fmla="*/ 151 h 340"/>
                <a:gd name="T24" fmla="*/ 63 w 307"/>
                <a:gd name="T25" fmla="*/ 176 h 340"/>
                <a:gd name="T26" fmla="*/ 0 w 307"/>
                <a:gd name="T27" fmla="*/ 250 h 340"/>
                <a:gd name="T28" fmla="*/ 83 w 307"/>
                <a:gd name="T29" fmla="*/ 340 h 340"/>
                <a:gd name="T30" fmla="*/ 185 w 307"/>
                <a:gd name="T31" fmla="*/ 290 h 340"/>
                <a:gd name="T32" fmla="*/ 185 w 307"/>
                <a:gd name="T33" fmla="*/ 314 h 340"/>
                <a:gd name="T34" fmla="*/ 200 w 307"/>
                <a:gd name="T35" fmla="*/ 330 h 340"/>
                <a:gd name="T36" fmla="*/ 298 w 307"/>
                <a:gd name="T37" fmla="*/ 330 h 340"/>
                <a:gd name="T38" fmla="*/ 307 w 307"/>
                <a:gd name="T39" fmla="*/ 320 h 340"/>
                <a:gd name="T40" fmla="*/ 307 w 307"/>
                <a:gd name="T41" fmla="*/ 311 h 340"/>
                <a:gd name="T42" fmla="*/ 289 w 307"/>
                <a:gd name="T43" fmla="*/ 295 h 340"/>
                <a:gd name="T44" fmla="*/ 185 w 307"/>
                <a:gd name="T45" fmla="*/ 254 h 340"/>
                <a:gd name="T46" fmla="*/ 116 w 307"/>
                <a:gd name="T47" fmla="*/ 285 h 340"/>
                <a:gd name="T48" fmla="*/ 78 w 307"/>
                <a:gd name="T49" fmla="*/ 244 h 340"/>
                <a:gd name="T50" fmla="*/ 114 w 307"/>
                <a:gd name="T51" fmla="*/ 201 h 340"/>
                <a:gd name="T52" fmla="*/ 185 w 307"/>
                <a:gd name="T53" fmla="*/ 184 h 340"/>
                <a:gd name="T54" fmla="*/ 185 w 307"/>
                <a:gd name="T55" fmla="*/ 25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07" h="340">
                  <a:moveTo>
                    <a:pt x="289" y="295"/>
                  </a:moveTo>
                  <a:cubicBezTo>
                    <a:pt x="258" y="285"/>
                    <a:pt x="258" y="285"/>
                    <a:pt x="258" y="285"/>
                  </a:cubicBezTo>
                  <a:cubicBezTo>
                    <a:pt x="258" y="106"/>
                    <a:pt x="258" y="106"/>
                    <a:pt x="258" y="106"/>
                  </a:cubicBezTo>
                  <a:cubicBezTo>
                    <a:pt x="258" y="27"/>
                    <a:pt x="202" y="0"/>
                    <a:pt x="130" y="0"/>
                  </a:cubicBezTo>
                  <a:cubicBezTo>
                    <a:pt x="87" y="0"/>
                    <a:pt x="52" y="10"/>
                    <a:pt x="45" y="12"/>
                  </a:cubicBezTo>
                  <a:cubicBezTo>
                    <a:pt x="27" y="17"/>
                    <a:pt x="24" y="21"/>
                    <a:pt x="22" y="39"/>
                  </a:cubicBezTo>
                  <a:cubicBezTo>
                    <a:pt x="18" y="74"/>
                    <a:pt x="18" y="74"/>
                    <a:pt x="18" y="74"/>
                  </a:cubicBezTo>
                  <a:cubicBezTo>
                    <a:pt x="18" y="81"/>
                    <a:pt x="20" y="84"/>
                    <a:pt x="24" y="84"/>
                  </a:cubicBezTo>
                  <a:cubicBezTo>
                    <a:pt x="30" y="84"/>
                    <a:pt x="38" y="79"/>
                    <a:pt x="43" y="76"/>
                  </a:cubicBezTo>
                  <a:cubicBezTo>
                    <a:pt x="65" y="64"/>
                    <a:pt x="98" y="54"/>
                    <a:pt x="125" y="54"/>
                  </a:cubicBezTo>
                  <a:cubicBezTo>
                    <a:pt x="182" y="54"/>
                    <a:pt x="185" y="92"/>
                    <a:pt x="185" y="118"/>
                  </a:cubicBezTo>
                  <a:cubicBezTo>
                    <a:pt x="185" y="151"/>
                    <a:pt x="185" y="151"/>
                    <a:pt x="185" y="151"/>
                  </a:cubicBezTo>
                  <a:cubicBezTo>
                    <a:pt x="63" y="176"/>
                    <a:pt x="63" y="176"/>
                    <a:pt x="63" y="176"/>
                  </a:cubicBezTo>
                  <a:cubicBezTo>
                    <a:pt x="22" y="184"/>
                    <a:pt x="0" y="203"/>
                    <a:pt x="0" y="250"/>
                  </a:cubicBezTo>
                  <a:cubicBezTo>
                    <a:pt x="0" y="302"/>
                    <a:pt x="27" y="340"/>
                    <a:pt x="83" y="340"/>
                  </a:cubicBezTo>
                  <a:cubicBezTo>
                    <a:pt x="119" y="340"/>
                    <a:pt x="145" y="328"/>
                    <a:pt x="185" y="290"/>
                  </a:cubicBezTo>
                  <a:cubicBezTo>
                    <a:pt x="185" y="314"/>
                    <a:pt x="185" y="314"/>
                    <a:pt x="185" y="314"/>
                  </a:cubicBezTo>
                  <a:cubicBezTo>
                    <a:pt x="185" y="324"/>
                    <a:pt x="188" y="330"/>
                    <a:pt x="200" y="330"/>
                  </a:cubicBezTo>
                  <a:cubicBezTo>
                    <a:pt x="298" y="330"/>
                    <a:pt x="298" y="330"/>
                    <a:pt x="298" y="330"/>
                  </a:cubicBezTo>
                  <a:cubicBezTo>
                    <a:pt x="305" y="330"/>
                    <a:pt x="307" y="326"/>
                    <a:pt x="307" y="320"/>
                  </a:cubicBezTo>
                  <a:cubicBezTo>
                    <a:pt x="307" y="311"/>
                    <a:pt x="307" y="311"/>
                    <a:pt x="307" y="311"/>
                  </a:cubicBezTo>
                  <a:cubicBezTo>
                    <a:pt x="307" y="299"/>
                    <a:pt x="303" y="299"/>
                    <a:pt x="289" y="295"/>
                  </a:cubicBezTo>
                  <a:close/>
                  <a:moveTo>
                    <a:pt x="185" y="254"/>
                  </a:moveTo>
                  <a:cubicBezTo>
                    <a:pt x="160" y="276"/>
                    <a:pt x="135" y="285"/>
                    <a:pt x="116" y="285"/>
                  </a:cubicBezTo>
                  <a:cubicBezTo>
                    <a:pt x="99" y="285"/>
                    <a:pt x="78" y="278"/>
                    <a:pt x="78" y="244"/>
                  </a:cubicBezTo>
                  <a:cubicBezTo>
                    <a:pt x="78" y="211"/>
                    <a:pt x="97" y="205"/>
                    <a:pt x="114" y="201"/>
                  </a:cubicBezTo>
                  <a:cubicBezTo>
                    <a:pt x="185" y="184"/>
                    <a:pt x="185" y="184"/>
                    <a:pt x="185" y="184"/>
                  </a:cubicBezTo>
                  <a:cubicBezTo>
                    <a:pt x="185" y="254"/>
                    <a:pt x="185" y="254"/>
                    <a:pt x="185" y="2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19" name="Freeform 14"/>
            <p:cNvSpPr>
              <a:spLocks noEditPoints="1"/>
            </p:cNvSpPr>
            <p:nvPr userDrawn="1"/>
          </p:nvSpPr>
          <p:spPr bwMode="auto">
            <a:xfrm>
              <a:off x="6565900" y="6264275"/>
              <a:ext cx="222250" cy="301625"/>
            </a:xfrm>
            <a:custGeom>
              <a:avLst/>
              <a:gdLst>
                <a:gd name="T0" fmla="*/ 226 w 349"/>
                <a:gd name="T1" fmla="*/ 133 h 473"/>
                <a:gd name="T2" fmla="*/ 122 w 349"/>
                <a:gd name="T3" fmla="*/ 185 h 473"/>
                <a:gd name="T4" fmla="*/ 122 w 349"/>
                <a:gd name="T5" fmla="*/ 16 h 473"/>
                <a:gd name="T6" fmla="*/ 107 w 349"/>
                <a:gd name="T7" fmla="*/ 0 h 473"/>
                <a:gd name="T8" fmla="*/ 9 w 349"/>
                <a:gd name="T9" fmla="*/ 0 h 473"/>
                <a:gd name="T10" fmla="*/ 0 w 349"/>
                <a:gd name="T11" fmla="*/ 11 h 473"/>
                <a:gd name="T12" fmla="*/ 0 w 349"/>
                <a:gd name="T13" fmla="*/ 19 h 473"/>
                <a:gd name="T14" fmla="*/ 18 w 349"/>
                <a:gd name="T15" fmla="*/ 36 h 473"/>
                <a:gd name="T16" fmla="*/ 49 w 349"/>
                <a:gd name="T17" fmla="*/ 45 h 473"/>
                <a:gd name="T18" fmla="*/ 49 w 349"/>
                <a:gd name="T19" fmla="*/ 422 h 473"/>
                <a:gd name="T20" fmla="*/ 62 w 349"/>
                <a:gd name="T21" fmla="*/ 445 h 473"/>
                <a:gd name="T22" fmla="*/ 182 w 349"/>
                <a:gd name="T23" fmla="*/ 473 h 473"/>
                <a:gd name="T24" fmla="*/ 349 w 349"/>
                <a:gd name="T25" fmla="*/ 291 h 473"/>
                <a:gd name="T26" fmla="*/ 226 w 349"/>
                <a:gd name="T27" fmla="*/ 133 h 473"/>
                <a:gd name="T28" fmla="*/ 181 w 349"/>
                <a:gd name="T29" fmla="*/ 430 h 473"/>
                <a:gd name="T30" fmla="*/ 122 w 349"/>
                <a:gd name="T31" fmla="*/ 337 h 473"/>
                <a:gd name="T32" fmla="*/ 122 w 349"/>
                <a:gd name="T33" fmla="*/ 227 h 473"/>
                <a:gd name="T34" fmla="*/ 196 w 349"/>
                <a:gd name="T35" fmla="*/ 188 h 473"/>
                <a:gd name="T36" fmla="*/ 271 w 349"/>
                <a:gd name="T37" fmla="*/ 305 h 473"/>
                <a:gd name="T38" fmla="*/ 181 w 349"/>
                <a:gd name="T39" fmla="*/ 43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9" h="473">
                  <a:moveTo>
                    <a:pt x="226" y="133"/>
                  </a:moveTo>
                  <a:cubicBezTo>
                    <a:pt x="188" y="133"/>
                    <a:pt x="154" y="153"/>
                    <a:pt x="122" y="185"/>
                  </a:cubicBezTo>
                  <a:cubicBezTo>
                    <a:pt x="122" y="16"/>
                    <a:pt x="122" y="16"/>
                    <a:pt x="122" y="16"/>
                  </a:cubicBezTo>
                  <a:cubicBezTo>
                    <a:pt x="122" y="6"/>
                    <a:pt x="119" y="0"/>
                    <a:pt x="107" y="0"/>
                  </a:cubicBezTo>
                  <a:cubicBezTo>
                    <a:pt x="9" y="0"/>
                    <a:pt x="9" y="0"/>
                    <a:pt x="9" y="0"/>
                  </a:cubicBezTo>
                  <a:cubicBezTo>
                    <a:pt x="2" y="0"/>
                    <a:pt x="0" y="4"/>
                    <a:pt x="0" y="11"/>
                  </a:cubicBezTo>
                  <a:cubicBezTo>
                    <a:pt x="0" y="19"/>
                    <a:pt x="0" y="19"/>
                    <a:pt x="0" y="19"/>
                  </a:cubicBezTo>
                  <a:cubicBezTo>
                    <a:pt x="0" y="31"/>
                    <a:pt x="4" y="32"/>
                    <a:pt x="18" y="36"/>
                  </a:cubicBezTo>
                  <a:cubicBezTo>
                    <a:pt x="49" y="45"/>
                    <a:pt x="49" y="45"/>
                    <a:pt x="49" y="45"/>
                  </a:cubicBezTo>
                  <a:cubicBezTo>
                    <a:pt x="49" y="422"/>
                    <a:pt x="49" y="422"/>
                    <a:pt x="49" y="422"/>
                  </a:cubicBezTo>
                  <a:cubicBezTo>
                    <a:pt x="49" y="431"/>
                    <a:pt x="50" y="438"/>
                    <a:pt x="62" y="445"/>
                  </a:cubicBezTo>
                  <a:cubicBezTo>
                    <a:pt x="83" y="458"/>
                    <a:pt x="135" y="473"/>
                    <a:pt x="182" y="473"/>
                  </a:cubicBezTo>
                  <a:cubicBezTo>
                    <a:pt x="287" y="473"/>
                    <a:pt x="349" y="399"/>
                    <a:pt x="349" y="291"/>
                  </a:cubicBezTo>
                  <a:cubicBezTo>
                    <a:pt x="349" y="182"/>
                    <a:pt x="287" y="133"/>
                    <a:pt x="226" y="133"/>
                  </a:cubicBezTo>
                  <a:close/>
                  <a:moveTo>
                    <a:pt x="181" y="430"/>
                  </a:moveTo>
                  <a:cubicBezTo>
                    <a:pt x="131" y="430"/>
                    <a:pt x="122" y="385"/>
                    <a:pt x="122" y="337"/>
                  </a:cubicBezTo>
                  <a:cubicBezTo>
                    <a:pt x="122" y="227"/>
                    <a:pt x="122" y="227"/>
                    <a:pt x="122" y="227"/>
                  </a:cubicBezTo>
                  <a:cubicBezTo>
                    <a:pt x="143" y="205"/>
                    <a:pt x="168" y="188"/>
                    <a:pt x="196" y="188"/>
                  </a:cubicBezTo>
                  <a:cubicBezTo>
                    <a:pt x="249" y="188"/>
                    <a:pt x="271" y="244"/>
                    <a:pt x="271" y="305"/>
                  </a:cubicBezTo>
                  <a:cubicBezTo>
                    <a:pt x="271" y="390"/>
                    <a:pt x="229" y="430"/>
                    <a:pt x="181" y="43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20" name="Freeform 15"/>
            <p:cNvSpPr>
              <a:spLocks noEditPoints="1"/>
            </p:cNvSpPr>
            <p:nvPr userDrawn="1"/>
          </p:nvSpPr>
          <p:spPr bwMode="auto">
            <a:xfrm>
              <a:off x="7283450" y="6264275"/>
              <a:ext cx="222250" cy="301625"/>
            </a:xfrm>
            <a:custGeom>
              <a:avLst/>
              <a:gdLst>
                <a:gd name="T0" fmla="*/ 331 w 349"/>
                <a:gd name="T1" fmla="*/ 428 h 473"/>
                <a:gd name="T2" fmla="*/ 300 w 349"/>
                <a:gd name="T3" fmla="*/ 418 h 473"/>
                <a:gd name="T4" fmla="*/ 300 w 349"/>
                <a:gd name="T5" fmla="*/ 16 h 473"/>
                <a:gd name="T6" fmla="*/ 285 w 349"/>
                <a:gd name="T7" fmla="*/ 0 h 473"/>
                <a:gd name="T8" fmla="*/ 187 w 349"/>
                <a:gd name="T9" fmla="*/ 0 h 473"/>
                <a:gd name="T10" fmla="*/ 178 w 349"/>
                <a:gd name="T11" fmla="*/ 11 h 473"/>
                <a:gd name="T12" fmla="*/ 178 w 349"/>
                <a:gd name="T13" fmla="*/ 19 h 473"/>
                <a:gd name="T14" fmla="*/ 196 w 349"/>
                <a:gd name="T15" fmla="*/ 36 h 473"/>
                <a:gd name="T16" fmla="*/ 227 w 349"/>
                <a:gd name="T17" fmla="*/ 45 h 473"/>
                <a:gd name="T18" fmla="*/ 227 w 349"/>
                <a:gd name="T19" fmla="*/ 158 h 473"/>
                <a:gd name="T20" fmla="*/ 153 w 349"/>
                <a:gd name="T21" fmla="*/ 133 h 473"/>
                <a:gd name="T22" fmla="*/ 0 w 349"/>
                <a:gd name="T23" fmla="*/ 313 h 473"/>
                <a:gd name="T24" fmla="*/ 123 w 349"/>
                <a:gd name="T25" fmla="*/ 473 h 473"/>
                <a:gd name="T26" fmla="*/ 227 w 349"/>
                <a:gd name="T27" fmla="*/ 420 h 473"/>
                <a:gd name="T28" fmla="*/ 227 w 349"/>
                <a:gd name="T29" fmla="*/ 447 h 473"/>
                <a:gd name="T30" fmla="*/ 242 w 349"/>
                <a:gd name="T31" fmla="*/ 463 h 473"/>
                <a:gd name="T32" fmla="*/ 340 w 349"/>
                <a:gd name="T33" fmla="*/ 463 h 473"/>
                <a:gd name="T34" fmla="*/ 349 w 349"/>
                <a:gd name="T35" fmla="*/ 453 h 473"/>
                <a:gd name="T36" fmla="*/ 349 w 349"/>
                <a:gd name="T37" fmla="*/ 444 h 473"/>
                <a:gd name="T38" fmla="*/ 331 w 349"/>
                <a:gd name="T39" fmla="*/ 428 h 473"/>
                <a:gd name="T40" fmla="*/ 227 w 349"/>
                <a:gd name="T41" fmla="*/ 379 h 473"/>
                <a:gd name="T42" fmla="*/ 153 w 349"/>
                <a:gd name="T43" fmla="*/ 418 h 473"/>
                <a:gd name="T44" fmla="*/ 78 w 349"/>
                <a:gd name="T45" fmla="*/ 299 h 473"/>
                <a:gd name="T46" fmla="*/ 158 w 349"/>
                <a:gd name="T47" fmla="*/ 179 h 473"/>
                <a:gd name="T48" fmla="*/ 227 w 349"/>
                <a:gd name="T49" fmla="*/ 299 h 473"/>
                <a:gd name="T50" fmla="*/ 227 w 349"/>
                <a:gd name="T51" fmla="*/ 379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9" h="473">
                  <a:moveTo>
                    <a:pt x="331" y="428"/>
                  </a:moveTo>
                  <a:cubicBezTo>
                    <a:pt x="300" y="418"/>
                    <a:pt x="300" y="418"/>
                    <a:pt x="300" y="418"/>
                  </a:cubicBezTo>
                  <a:cubicBezTo>
                    <a:pt x="300" y="16"/>
                    <a:pt x="300" y="16"/>
                    <a:pt x="300" y="16"/>
                  </a:cubicBezTo>
                  <a:cubicBezTo>
                    <a:pt x="300" y="6"/>
                    <a:pt x="297" y="0"/>
                    <a:pt x="285" y="0"/>
                  </a:cubicBezTo>
                  <a:cubicBezTo>
                    <a:pt x="187" y="0"/>
                    <a:pt x="187" y="0"/>
                    <a:pt x="187" y="0"/>
                  </a:cubicBezTo>
                  <a:cubicBezTo>
                    <a:pt x="179" y="0"/>
                    <a:pt x="178" y="4"/>
                    <a:pt x="178" y="11"/>
                  </a:cubicBezTo>
                  <a:cubicBezTo>
                    <a:pt x="178" y="19"/>
                    <a:pt x="178" y="19"/>
                    <a:pt x="178" y="19"/>
                  </a:cubicBezTo>
                  <a:cubicBezTo>
                    <a:pt x="178" y="31"/>
                    <a:pt x="182" y="32"/>
                    <a:pt x="196" y="36"/>
                  </a:cubicBezTo>
                  <a:cubicBezTo>
                    <a:pt x="227" y="45"/>
                    <a:pt x="227" y="45"/>
                    <a:pt x="227" y="45"/>
                  </a:cubicBezTo>
                  <a:cubicBezTo>
                    <a:pt x="227" y="158"/>
                    <a:pt x="227" y="158"/>
                    <a:pt x="227" y="158"/>
                  </a:cubicBezTo>
                  <a:cubicBezTo>
                    <a:pt x="216" y="148"/>
                    <a:pt x="191" y="133"/>
                    <a:pt x="153" y="133"/>
                  </a:cubicBezTo>
                  <a:cubicBezTo>
                    <a:pt x="82" y="133"/>
                    <a:pt x="0" y="185"/>
                    <a:pt x="0" y="313"/>
                  </a:cubicBezTo>
                  <a:cubicBezTo>
                    <a:pt x="0" y="425"/>
                    <a:pt x="62" y="473"/>
                    <a:pt x="123" y="473"/>
                  </a:cubicBezTo>
                  <a:cubicBezTo>
                    <a:pt x="162" y="473"/>
                    <a:pt x="195" y="453"/>
                    <a:pt x="227" y="420"/>
                  </a:cubicBezTo>
                  <a:cubicBezTo>
                    <a:pt x="227" y="447"/>
                    <a:pt x="227" y="447"/>
                    <a:pt x="227" y="447"/>
                  </a:cubicBezTo>
                  <a:cubicBezTo>
                    <a:pt x="227" y="457"/>
                    <a:pt x="230" y="463"/>
                    <a:pt x="242" y="463"/>
                  </a:cubicBezTo>
                  <a:cubicBezTo>
                    <a:pt x="340" y="463"/>
                    <a:pt x="340" y="463"/>
                    <a:pt x="340" y="463"/>
                  </a:cubicBezTo>
                  <a:cubicBezTo>
                    <a:pt x="347" y="463"/>
                    <a:pt x="349" y="459"/>
                    <a:pt x="349" y="453"/>
                  </a:cubicBezTo>
                  <a:cubicBezTo>
                    <a:pt x="349" y="444"/>
                    <a:pt x="349" y="444"/>
                    <a:pt x="349" y="444"/>
                  </a:cubicBezTo>
                  <a:cubicBezTo>
                    <a:pt x="349" y="432"/>
                    <a:pt x="345" y="432"/>
                    <a:pt x="331" y="428"/>
                  </a:cubicBezTo>
                  <a:close/>
                  <a:moveTo>
                    <a:pt x="227" y="379"/>
                  </a:moveTo>
                  <a:cubicBezTo>
                    <a:pt x="206" y="401"/>
                    <a:pt x="182" y="418"/>
                    <a:pt x="153" y="418"/>
                  </a:cubicBezTo>
                  <a:cubicBezTo>
                    <a:pt x="100" y="418"/>
                    <a:pt x="78" y="362"/>
                    <a:pt x="78" y="299"/>
                  </a:cubicBezTo>
                  <a:cubicBezTo>
                    <a:pt x="78" y="225"/>
                    <a:pt x="110" y="179"/>
                    <a:pt x="158" y="179"/>
                  </a:cubicBezTo>
                  <a:cubicBezTo>
                    <a:pt x="209" y="179"/>
                    <a:pt x="227" y="229"/>
                    <a:pt x="227" y="299"/>
                  </a:cubicBezTo>
                  <a:lnTo>
                    <a:pt x="227" y="37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21" name="Freeform 16"/>
            <p:cNvSpPr>
              <a:spLocks noEditPoints="1"/>
            </p:cNvSpPr>
            <p:nvPr userDrawn="1"/>
          </p:nvSpPr>
          <p:spPr bwMode="auto">
            <a:xfrm>
              <a:off x="6816725" y="6348413"/>
              <a:ext cx="204788" cy="217488"/>
            </a:xfrm>
            <a:custGeom>
              <a:avLst/>
              <a:gdLst>
                <a:gd name="T0" fmla="*/ 168 w 322"/>
                <a:gd name="T1" fmla="*/ 0 h 340"/>
                <a:gd name="T2" fmla="*/ 0 w 322"/>
                <a:gd name="T3" fmla="*/ 178 h 340"/>
                <a:gd name="T4" fmla="*/ 154 w 322"/>
                <a:gd name="T5" fmla="*/ 340 h 340"/>
                <a:gd name="T6" fmla="*/ 322 w 322"/>
                <a:gd name="T7" fmla="*/ 162 h 340"/>
                <a:gd name="T8" fmla="*/ 168 w 322"/>
                <a:gd name="T9" fmla="*/ 0 h 340"/>
                <a:gd name="T10" fmla="*/ 162 w 322"/>
                <a:gd name="T11" fmla="*/ 294 h 340"/>
                <a:gd name="T12" fmla="*/ 76 w 322"/>
                <a:gd name="T13" fmla="*/ 170 h 340"/>
                <a:gd name="T14" fmla="*/ 162 w 322"/>
                <a:gd name="T15" fmla="*/ 46 h 340"/>
                <a:gd name="T16" fmla="*/ 248 w 322"/>
                <a:gd name="T17" fmla="*/ 170 h 340"/>
                <a:gd name="T18" fmla="*/ 162 w 322"/>
                <a:gd name="T19" fmla="*/ 294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2" h="340">
                  <a:moveTo>
                    <a:pt x="168" y="0"/>
                  </a:moveTo>
                  <a:cubicBezTo>
                    <a:pt x="56" y="0"/>
                    <a:pt x="0" y="86"/>
                    <a:pt x="0" y="178"/>
                  </a:cubicBezTo>
                  <a:cubicBezTo>
                    <a:pt x="0" y="264"/>
                    <a:pt x="48" y="340"/>
                    <a:pt x="154" y="340"/>
                  </a:cubicBezTo>
                  <a:cubicBezTo>
                    <a:pt x="266" y="340"/>
                    <a:pt x="322" y="254"/>
                    <a:pt x="322" y="162"/>
                  </a:cubicBezTo>
                  <a:cubicBezTo>
                    <a:pt x="322" y="76"/>
                    <a:pt x="273" y="0"/>
                    <a:pt x="168" y="0"/>
                  </a:cubicBezTo>
                  <a:close/>
                  <a:moveTo>
                    <a:pt x="162" y="294"/>
                  </a:moveTo>
                  <a:cubicBezTo>
                    <a:pt x="108" y="294"/>
                    <a:pt x="76" y="241"/>
                    <a:pt x="76" y="170"/>
                  </a:cubicBezTo>
                  <a:cubicBezTo>
                    <a:pt x="76" y="100"/>
                    <a:pt x="107" y="46"/>
                    <a:pt x="162" y="46"/>
                  </a:cubicBezTo>
                  <a:cubicBezTo>
                    <a:pt x="215" y="46"/>
                    <a:pt x="248" y="98"/>
                    <a:pt x="248" y="170"/>
                  </a:cubicBezTo>
                  <a:cubicBezTo>
                    <a:pt x="248" y="240"/>
                    <a:pt x="216" y="294"/>
                    <a:pt x="162" y="29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22" name="Freeform 17"/>
            <p:cNvSpPr>
              <a:spLocks/>
            </p:cNvSpPr>
            <p:nvPr userDrawn="1"/>
          </p:nvSpPr>
          <p:spPr bwMode="auto">
            <a:xfrm>
              <a:off x="8139113" y="6348413"/>
              <a:ext cx="155575" cy="217488"/>
            </a:xfrm>
            <a:custGeom>
              <a:avLst/>
              <a:gdLst>
                <a:gd name="T0" fmla="*/ 247 w 247"/>
                <a:gd name="T1" fmla="*/ 22 h 340"/>
                <a:gd name="T2" fmla="*/ 238 w 247"/>
                <a:gd name="T3" fmla="*/ 11 h 340"/>
                <a:gd name="T4" fmla="*/ 165 w 247"/>
                <a:gd name="T5" fmla="*/ 0 h 340"/>
                <a:gd name="T6" fmla="*/ 0 w 247"/>
                <a:gd name="T7" fmla="*/ 170 h 340"/>
                <a:gd name="T8" fmla="*/ 165 w 247"/>
                <a:gd name="T9" fmla="*/ 340 h 340"/>
                <a:gd name="T10" fmla="*/ 238 w 247"/>
                <a:gd name="T11" fmla="*/ 329 h 340"/>
                <a:gd name="T12" fmla="*/ 247 w 247"/>
                <a:gd name="T13" fmla="*/ 318 h 340"/>
                <a:gd name="T14" fmla="*/ 247 w 247"/>
                <a:gd name="T15" fmla="*/ 269 h 340"/>
                <a:gd name="T16" fmla="*/ 243 w 247"/>
                <a:gd name="T17" fmla="*/ 262 h 340"/>
                <a:gd name="T18" fmla="*/ 231 w 247"/>
                <a:gd name="T19" fmla="*/ 266 h 340"/>
                <a:gd name="T20" fmla="*/ 169 w 247"/>
                <a:gd name="T21" fmla="*/ 281 h 340"/>
                <a:gd name="T22" fmla="*/ 71 w 247"/>
                <a:gd name="T23" fmla="*/ 170 h 340"/>
                <a:gd name="T24" fmla="*/ 169 w 247"/>
                <a:gd name="T25" fmla="*/ 59 h 340"/>
                <a:gd name="T26" fmla="*/ 231 w 247"/>
                <a:gd name="T27" fmla="*/ 74 h 340"/>
                <a:gd name="T28" fmla="*/ 243 w 247"/>
                <a:gd name="T29" fmla="*/ 78 h 340"/>
                <a:gd name="T30" fmla="*/ 247 w 247"/>
                <a:gd name="T31" fmla="*/ 71 h 340"/>
                <a:gd name="T32" fmla="*/ 247 w 247"/>
                <a:gd name="T33" fmla="*/ 2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7" h="340">
                  <a:moveTo>
                    <a:pt x="247" y="22"/>
                  </a:moveTo>
                  <a:cubicBezTo>
                    <a:pt x="247" y="14"/>
                    <a:pt x="245" y="14"/>
                    <a:pt x="238" y="11"/>
                  </a:cubicBezTo>
                  <a:cubicBezTo>
                    <a:pt x="222" y="5"/>
                    <a:pt x="194" y="0"/>
                    <a:pt x="165" y="0"/>
                  </a:cubicBezTo>
                  <a:cubicBezTo>
                    <a:pt x="34" y="0"/>
                    <a:pt x="0" y="92"/>
                    <a:pt x="0" y="170"/>
                  </a:cubicBezTo>
                  <a:cubicBezTo>
                    <a:pt x="0" y="249"/>
                    <a:pt x="33" y="340"/>
                    <a:pt x="165" y="340"/>
                  </a:cubicBezTo>
                  <a:cubicBezTo>
                    <a:pt x="194" y="340"/>
                    <a:pt x="222" y="335"/>
                    <a:pt x="238" y="329"/>
                  </a:cubicBezTo>
                  <a:cubicBezTo>
                    <a:pt x="245" y="326"/>
                    <a:pt x="247" y="326"/>
                    <a:pt x="247" y="318"/>
                  </a:cubicBezTo>
                  <a:cubicBezTo>
                    <a:pt x="247" y="269"/>
                    <a:pt x="247" y="269"/>
                    <a:pt x="247" y="269"/>
                  </a:cubicBezTo>
                  <a:cubicBezTo>
                    <a:pt x="247" y="264"/>
                    <a:pt x="246" y="262"/>
                    <a:pt x="243" y="262"/>
                  </a:cubicBezTo>
                  <a:cubicBezTo>
                    <a:pt x="241" y="262"/>
                    <a:pt x="237" y="264"/>
                    <a:pt x="231" y="266"/>
                  </a:cubicBezTo>
                  <a:cubicBezTo>
                    <a:pt x="221" y="271"/>
                    <a:pt x="199" y="281"/>
                    <a:pt x="169" y="281"/>
                  </a:cubicBezTo>
                  <a:cubicBezTo>
                    <a:pt x="108" y="281"/>
                    <a:pt x="71" y="244"/>
                    <a:pt x="71" y="170"/>
                  </a:cubicBezTo>
                  <a:cubicBezTo>
                    <a:pt x="71" y="95"/>
                    <a:pt x="108" y="59"/>
                    <a:pt x="169" y="59"/>
                  </a:cubicBezTo>
                  <a:cubicBezTo>
                    <a:pt x="199" y="59"/>
                    <a:pt x="221" y="69"/>
                    <a:pt x="231" y="74"/>
                  </a:cubicBezTo>
                  <a:cubicBezTo>
                    <a:pt x="237" y="76"/>
                    <a:pt x="241" y="78"/>
                    <a:pt x="243" y="78"/>
                  </a:cubicBezTo>
                  <a:cubicBezTo>
                    <a:pt x="246" y="78"/>
                    <a:pt x="247" y="76"/>
                    <a:pt x="247" y="71"/>
                  </a:cubicBezTo>
                  <a:lnTo>
                    <a:pt x="247" y="2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23" name="Freeform 18"/>
            <p:cNvSpPr>
              <a:spLocks/>
            </p:cNvSpPr>
            <p:nvPr userDrawn="1"/>
          </p:nvSpPr>
          <p:spPr bwMode="auto">
            <a:xfrm>
              <a:off x="7542213" y="6354763"/>
              <a:ext cx="200025" cy="211138"/>
            </a:xfrm>
            <a:custGeom>
              <a:avLst/>
              <a:gdLst>
                <a:gd name="T0" fmla="*/ 9 w 317"/>
                <a:gd name="T1" fmla="*/ 0 h 330"/>
                <a:gd name="T2" fmla="*/ 0 w 317"/>
                <a:gd name="T3" fmla="*/ 10 h 330"/>
                <a:gd name="T4" fmla="*/ 0 w 317"/>
                <a:gd name="T5" fmla="*/ 19 h 330"/>
                <a:gd name="T6" fmla="*/ 18 w 317"/>
                <a:gd name="T7" fmla="*/ 35 h 330"/>
                <a:gd name="T8" fmla="*/ 49 w 317"/>
                <a:gd name="T9" fmla="*/ 44 h 330"/>
                <a:gd name="T10" fmla="*/ 49 w 317"/>
                <a:gd name="T11" fmla="*/ 193 h 330"/>
                <a:gd name="T12" fmla="*/ 152 w 317"/>
                <a:gd name="T13" fmla="*/ 330 h 330"/>
                <a:gd name="T14" fmla="*/ 247 w 317"/>
                <a:gd name="T15" fmla="*/ 280 h 330"/>
                <a:gd name="T16" fmla="*/ 249 w 317"/>
                <a:gd name="T17" fmla="*/ 280 h 330"/>
                <a:gd name="T18" fmla="*/ 249 w 317"/>
                <a:gd name="T19" fmla="*/ 312 h 330"/>
                <a:gd name="T20" fmla="*/ 257 w 317"/>
                <a:gd name="T21" fmla="*/ 320 h 330"/>
                <a:gd name="T22" fmla="*/ 309 w 317"/>
                <a:gd name="T23" fmla="*/ 320 h 330"/>
                <a:gd name="T24" fmla="*/ 317 w 317"/>
                <a:gd name="T25" fmla="*/ 312 h 330"/>
                <a:gd name="T26" fmla="*/ 317 w 317"/>
                <a:gd name="T27" fmla="*/ 8 h 330"/>
                <a:gd name="T28" fmla="*/ 309 w 317"/>
                <a:gd name="T29" fmla="*/ 0 h 330"/>
                <a:gd name="T30" fmla="*/ 255 w 317"/>
                <a:gd name="T31" fmla="*/ 0 h 330"/>
                <a:gd name="T32" fmla="*/ 247 w 317"/>
                <a:gd name="T33" fmla="*/ 8 h 330"/>
                <a:gd name="T34" fmla="*/ 247 w 317"/>
                <a:gd name="T35" fmla="*/ 226 h 330"/>
                <a:gd name="T36" fmla="*/ 173 w 317"/>
                <a:gd name="T37" fmla="*/ 268 h 330"/>
                <a:gd name="T38" fmla="*/ 119 w 317"/>
                <a:gd name="T39" fmla="*/ 173 h 330"/>
                <a:gd name="T40" fmla="*/ 119 w 317"/>
                <a:gd name="T41" fmla="*/ 8 h 330"/>
                <a:gd name="T42" fmla="*/ 111 w 317"/>
                <a:gd name="T43" fmla="*/ 0 h 330"/>
                <a:gd name="T44" fmla="*/ 9 w 317"/>
                <a:gd name="T45"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30">
                  <a:moveTo>
                    <a:pt x="9" y="0"/>
                  </a:moveTo>
                  <a:cubicBezTo>
                    <a:pt x="1" y="0"/>
                    <a:pt x="0" y="4"/>
                    <a:pt x="0" y="10"/>
                  </a:cubicBezTo>
                  <a:cubicBezTo>
                    <a:pt x="0" y="19"/>
                    <a:pt x="0" y="19"/>
                    <a:pt x="0" y="19"/>
                  </a:cubicBezTo>
                  <a:cubicBezTo>
                    <a:pt x="0" y="31"/>
                    <a:pt x="4" y="31"/>
                    <a:pt x="18" y="35"/>
                  </a:cubicBezTo>
                  <a:cubicBezTo>
                    <a:pt x="49" y="44"/>
                    <a:pt x="49" y="44"/>
                    <a:pt x="49" y="44"/>
                  </a:cubicBezTo>
                  <a:cubicBezTo>
                    <a:pt x="49" y="193"/>
                    <a:pt x="49" y="193"/>
                    <a:pt x="49" y="193"/>
                  </a:cubicBezTo>
                  <a:cubicBezTo>
                    <a:pt x="49" y="306"/>
                    <a:pt x="99" y="330"/>
                    <a:pt x="152" y="330"/>
                  </a:cubicBezTo>
                  <a:cubicBezTo>
                    <a:pt x="194" y="330"/>
                    <a:pt x="221" y="314"/>
                    <a:pt x="247" y="280"/>
                  </a:cubicBezTo>
                  <a:cubicBezTo>
                    <a:pt x="249" y="280"/>
                    <a:pt x="249" y="280"/>
                    <a:pt x="249" y="280"/>
                  </a:cubicBezTo>
                  <a:cubicBezTo>
                    <a:pt x="249" y="312"/>
                    <a:pt x="249" y="312"/>
                    <a:pt x="249" y="312"/>
                  </a:cubicBezTo>
                  <a:cubicBezTo>
                    <a:pt x="249" y="318"/>
                    <a:pt x="251" y="320"/>
                    <a:pt x="257" y="320"/>
                  </a:cubicBezTo>
                  <a:cubicBezTo>
                    <a:pt x="309" y="320"/>
                    <a:pt x="309" y="320"/>
                    <a:pt x="309" y="320"/>
                  </a:cubicBezTo>
                  <a:cubicBezTo>
                    <a:pt x="315" y="320"/>
                    <a:pt x="317" y="318"/>
                    <a:pt x="317" y="312"/>
                  </a:cubicBezTo>
                  <a:cubicBezTo>
                    <a:pt x="317" y="8"/>
                    <a:pt x="317" y="8"/>
                    <a:pt x="317" y="8"/>
                  </a:cubicBezTo>
                  <a:cubicBezTo>
                    <a:pt x="317" y="2"/>
                    <a:pt x="315" y="0"/>
                    <a:pt x="309" y="0"/>
                  </a:cubicBezTo>
                  <a:cubicBezTo>
                    <a:pt x="255" y="0"/>
                    <a:pt x="255" y="0"/>
                    <a:pt x="255" y="0"/>
                  </a:cubicBezTo>
                  <a:cubicBezTo>
                    <a:pt x="249" y="0"/>
                    <a:pt x="247" y="2"/>
                    <a:pt x="247" y="8"/>
                  </a:cubicBezTo>
                  <a:cubicBezTo>
                    <a:pt x="247" y="226"/>
                    <a:pt x="247" y="226"/>
                    <a:pt x="247" y="226"/>
                  </a:cubicBezTo>
                  <a:cubicBezTo>
                    <a:pt x="227" y="255"/>
                    <a:pt x="202" y="268"/>
                    <a:pt x="173" y="268"/>
                  </a:cubicBezTo>
                  <a:cubicBezTo>
                    <a:pt x="122" y="268"/>
                    <a:pt x="119" y="231"/>
                    <a:pt x="119" y="173"/>
                  </a:cubicBezTo>
                  <a:cubicBezTo>
                    <a:pt x="119" y="8"/>
                    <a:pt x="119" y="8"/>
                    <a:pt x="119" y="8"/>
                  </a:cubicBezTo>
                  <a:cubicBezTo>
                    <a:pt x="119" y="2"/>
                    <a:pt x="116" y="0"/>
                    <a:pt x="111" y="0"/>
                  </a:cubicBezTo>
                  <a:lnTo>
                    <a:pt x="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sp>
          <p:nvSpPr>
            <p:cNvPr id="24" name="Freeform 19"/>
            <p:cNvSpPr>
              <a:spLocks/>
            </p:cNvSpPr>
            <p:nvPr userDrawn="1"/>
          </p:nvSpPr>
          <p:spPr bwMode="auto">
            <a:xfrm>
              <a:off x="7799388" y="6348413"/>
              <a:ext cx="295275" cy="211138"/>
            </a:xfrm>
            <a:custGeom>
              <a:avLst/>
              <a:gdLst>
                <a:gd name="T0" fmla="*/ 0 w 467"/>
                <a:gd name="T1" fmla="*/ 322 h 330"/>
                <a:gd name="T2" fmla="*/ 8 w 467"/>
                <a:gd name="T3" fmla="*/ 330 h 330"/>
                <a:gd name="T4" fmla="*/ 62 w 467"/>
                <a:gd name="T5" fmla="*/ 330 h 330"/>
                <a:gd name="T6" fmla="*/ 70 w 467"/>
                <a:gd name="T7" fmla="*/ 322 h 330"/>
                <a:gd name="T8" fmla="*/ 70 w 467"/>
                <a:gd name="T9" fmla="*/ 104 h 330"/>
                <a:gd name="T10" fmla="*/ 145 w 467"/>
                <a:gd name="T11" fmla="*/ 62 h 330"/>
                <a:gd name="T12" fmla="*/ 198 w 467"/>
                <a:gd name="T13" fmla="*/ 157 h 330"/>
                <a:gd name="T14" fmla="*/ 198 w 467"/>
                <a:gd name="T15" fmla="*/ 322 h 330"/>
                <a:gd name="T16" fmla="*/ 206 w 467"/>
                <a:gd name="T17" fmla="*/ 330 h 330"/>
                <a:gd name="T18" fmla="*/ 261 w 467"/>
                <a:gd name="T19" fmla="*/ 330 h 330"/>
                <a:gd name="T20" fmla="*/ 268 w 467"/>
                <a:gd name="T21" fmla="*/ 322 h 330"/>
                <a:gd name="T22" fmla="*/ 268 w 467"/>
                <a:gd name="T23" fmla="*/ 104 h 330"/>
                <a:gd name="T24" fmla="*/ 343 w 467"/>
                <a:gd name="T25" fmla="*/ 62 h 330"/>
                <a:gd name="T26" fmla="*/ 397 w 467"/>
                <a:gd name="T27" fmla="*/ 157 h 330"/>
                <a:gd name="T28" fmla="*/ 397 w 467"/>
                <a:gd name="T29" fmla="*/ 322 h 330"/>
                <a:gd name="T30" fmla="*/ 405 w 467"/>
                <a:gd name="T31" fmla="*/ 330 h 330"/>
                <a:gd name="T32" fmla="*/ 459 w 467"/>
                <a:gd name="T33" fmla="*/ 330 h 330"/>
                <a:gd name="T34" fmla="*/ 467 w 467"/>
                <a:gd name="T35" fmla="*/ 322 h 330"/>
                <a:gd name="T36" fmla="*/ 467 w 467"/>
                <a:gd name="T37" fmla="*/ 137 h 330"/>
                <a:gd name="T38" fmla="*/ 363 w 467"/>
                <a:gd name="T39" fmla="*/ 0 h 330"/>
                <a:gd name="T40" fmla="*/ 253 w 467"/>
                <a:gd name="T41" fmla="*/ 54 h 330"/>
                <a:gd name="T42" fmla="*/ 165 w 467"/>
                <a:gd name="T43" fmla="*/ 0 h 330"/>
                <a:gd name="T44" fmla="*/ 70 w 467"/>
                <a:gd name="T45" fmla="*/ 50 h 330"/>
                <a:gd name="T46" fmla="*/ 68 w 467"/>
                <a:gd name="T47" fmla="*/ 50 h 330"/>
                <a:gd name="T48" fmla="*/ 68 w 467"/>
                <a:gd name="T49" fmla="*/ 18 h 330"/>
                <a:gd name="T50" fmla="*/ 60 w 467"/>
                <a:gd name="T51" fmla="*/ 10 h 330"/>
                <a:gd name="T52" fmla="*/ 8 w 467"/>
                <a:gd name="T53" fmla="*/ 10 h 330"/>
                <a:gd name="T54" fmla="*/ 0 w 467"/>
                <a:gd name="T55" fmla="*/ 18 h 330"/>
                <a:gd name="T56" fmla="*/ 0 w 467"/>
                <a:gd name="T57" fmla="*/ 322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7" h="330">
                  <a:moveTo>
                    <a:pt x="0" y="322"/>
                  </a:moveTo>
                  <a:cubicBezTo>
                    <a:pt x="0" y="328"/>
                    <a:pt x="2" y="330"/>
                    <a:pt x="8" y="330"/>
                  </a:cubicBezTo>
                  <a:cubicBezTo>
                    <a:pt x="62" y="330"/>
                    <a:pt x="62" y="330"/>
                    <a:pt x="62" y="330"/>
                  </a:cubicBezTo>
                  <a:cubicBezTo>
                    <a:pt x="68" y="330"/>
                    <a:pt x="70" y="328"/>
                    <a:pt x="70" y="322"/>
                  </a:cubicBezTo>
                  <a:cubicBezTo>
                    <a:pt x="70" y="104"/>
                    <a:pt x="70" y="104"/>
                    <a:pt x="70" y="104"/>
                  </a:cubicBezTo>
                  <a:cubicBezTo>
                    <a:pt x="91" y="75"/>
                    <a:pt x="115" y="62"/>
                    <a:pt x="145" y="62"/>
                  </a:cubicBezTo>
                  <a:cubicBezTo>
                    <a:pt x="196" y="62"/>
                    <a:pt x="198" y="99"/>
                    <a:pt x="198" y="157"/>
                  </a:cubicBezTo>
                  <a:cubicBezTo>
                    <a:pt x="198" y="322"/>
                    <a:pt x="198" y="322"/>
                    <a:pt x="198" y="322"/>
                  </a:cubicBezTo>
                  <a:cubicBezTo>
                    <a:pt x="198" y="328"/>
                    <a:pt x="200" y="330"/>
                    <a:pt x="206" y="330"/>
                  </a:cubicBezTo>
                  <a:cubicBezTo>
                    <a:pt x="261" y="330"/>
                    <a:pt x="261" y="330"/>
                    <a:pt x="261" y="330"/>
                  </a:cubicBezTo>
                  <a:cubicBezTo>
                    <a:pt x="267" y="330"/>
                    <a:pt x="268" y="328"/>
                    <a:pt x="268" y="322"/>
                  </a:cubicBezTo>
                  <a:cubicBezTo>
                    <a:pt x="268" y="104"/>
                    <a:pt x="268" y="104"/>
                    <a:pt x="268" y="104"/>
                  </a:cubicBezTo>
                  <a:cubicBezTo>
                    <a:pt x="289" y="75"/>
                    <a:pt x="313" y="62"/>
                    <a:pt x="343" y="62"/>
                  </a:cubicBezTo>
                  <a:cubicBezTo>
                    <a:pt x="394" y="62"/>
                    <a:pt x="397" y="99"/>
                    <a:pt x="397" y="157"/>
                  </a:cubicBezTo>
                  <a:cubicBezTo>
                    <a:pt x="397" y="322"/>
                    <a:pt x="397" y="322"/>
                    <a:pt x="397" y="322"/>
                  </a:cubicBezTo>
                  <a:cubicBezTo>
                    <a:pt x="397" y="328"/>
                    <a:pt x="399" y="330"/>
                    <a:pt x="405" y="330"/>
                  </a:cubicBezTo>
                  <a:cubicBezTo>
                    <a:pt x="459" y="330"/>
                    <a:pt x="459" y="330"/>
                    <a:pt x="459" y="330"/>
                  </a:cubicBezTo>
                  <a:cubicBezTo>
                    <a:pt x="465" y="330"/>
                    <a:pt x="467" y="328"/>
                    <a:pt x="467" y="322"/>
                  </a:cubicBezTo>
                  <a:cubicBezTo>
                    <a:pt x="467" y="137"/>
                    <a:pt x="467" y="137"/>
                    <a:pt x="467" y="137"/>
                  </a:cubicBezTo>
                  <a:cubicBezTo>
                    <a:pt x="467" y="23"/>
                    <a:pt x="417" y="0"/>
                    <a:pt x="363" y="0"/>
                  </a:cubicBezTo>
                  <a:cubicBezTo>
                    <a:pt x="316" y="0"/>
                    <a:pt x="283" y="18"/>
                    <a:pt x="253" y="54"/>
                  </a:cubicBezTo>
                  <a:cubicBezTo>
                    <a:pt x="235" y="12"/>
                    <a:pt x="201" y="0"/>
                    <a:pt x="165" y="0"/>
                  </a:cubicBezTo>
                  <a:cubicBezTo>
                    <a:pt x="124" y="0"/>
                    <a:pt x="97" y="16"/>
                    <a:pt x="70" y="50"/>
                  </a:cubicBezTo>
                  <a:cubicBezTo>
                    <a:pt x="68" y="50"/>
                    <a:pt x="68" y="50"/>
                    <a:pt x="68" y="50"/>
                  </a:cubicBezTo>
                  <a:cubicBezTo>
                    <a:pt x="68" y="18"/>
                    <a:pt x="68" y="18"/>
                    <a:pt x="68" y="18"/>
                  </a:cubicBezTo>
                  <a:cubicBezTo>
                    <a:pt x="68" y="12"/>
                    <a:pt x="65" y="10"/>
                    <a:pt x="60" y="10"/>
                  </a:cubicBezTo>
                  <a:cubicBezTo>
                    <a:pt x="8" y="10"/>
                    <a:pt x="8" y="10"/>
                    <a:pt x="8" y="10"/>
                  </a:cubicBezTo>
                  <a:cubicBezTo>
                    <a:pt x="2" y="10"/>
                    <a:pt x="0" y="12"/>
                    <a:pt x="0" y="18"/>
                  </a:cubicBezTo>
                  <a:lnTo>
                    <a:pt x="0" y="32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1830333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522000" y="782946"/>
            <a:ext cx="8100000" cy="533400"/>
          </a:xfrm>
          <a:prstGeom prst="rect">
            <a:avLst/>
          </a:prstGeom>
        </p:spPr>
        <p:txBody>
          <a:bodyPr vert="horz" lIns="0" tIns="0" rIns="0" bIns="0" rtlCol="0" anchor="ctr">
            <a:noAutofit/>
          </a:bodyPr>
          <a:lstStyle/>
          <a:p>
            <a:r>
              <a:rPr lang="nl-NL" dirty="0" smtClean="0"/>
              <a:t>Klik om de stijl te bewerken</a:t>
            </a:r>
            <a:endParaRPr lang="nl-NL" dirty="0"/>
          </a:p>
        </p:txBody>
      </p:sp>
      <p:sp>
        <p:nvSpPr>
          <p:cNvPr id="3" name="Tijdelijke aanduiding voor tekst 2"/>
          <p:cNvSpPr>
            <a:spLocks noGrp="1"/>
          </p:cNvSpPr>
          <p:nvPr>
            <p:ph type="body" idx="1"/>
          </p:nvPr>
        </p:nvSpPr>
        <p:spPr>
          <a:xfrm>
            <a:off x="522000" y="1525378"/>
            <a:ext cx="8100000" cy="3152632"/>
          </a:xfrm>
          <a:prstGeom prst="rect">
            <a:avLst/>
          </a:prstGeom>
        </p:spPr>
        <p:txBody>
          <a:bodyPr vert="horz" lIns="0" tIns="0" rIns="0" bIns="0" rtlCol="0">
            <a:noAutofit/>
          </a:bodyPr>
          <a:lstStyle/>
          <a:p>
            <a:pPr lvl="0"/>
            <a:r>
              <a:rPr lang="nl-NL" dirty="0" smtClean="0"/>
              <a:t>Klik om de modelstijlen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nl-NL" dirty="0"/>
          </a:p>
        </p:txBody>
      </p:sp>
      <p:sp>
        <p:nvSpPr>
          <p:cNvPr id="4" name="Tijdelijke aanduiding voor datum 3"/>
          <p:cNvSpPr>
            <a:spLocks noGrp="1"/>
          </p:cNvSpPr>
          <p:nvPr>
            <p:ph type="dt" sz="half" idx="2"/>
          </p:nvPr>
        </p:nvSpPr>
        <p:spPr>
          <a:xfrm>
            <a:off x="1494000" y="4810807"/>
            <a:ext cx="108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&lt;Datum&gt;</a:t>
            </a:r>
            <a:endParaRPr lang="nl-NL" dirty="0"/>
          </a:p>
        </p:txBody>
      </p:sp>
      <p:sp>
        <p:nvSpPr>
          <p:cNvPr id="5" name="Tijdelijke aanduiding voor voettekst 4"/>
          <p:cNvSpPr>
            <a:spLocks noGrp="1"/>
          </p:cNvSpPr>
          <p:nvPr>
            <p:ph type="ftr" sz="quarter" idx="3"/>
          </p:nvPr>
        </p:nvSpPr>
        <p:spPr>
          <a:xfrm>
            <a:off x="2790000" y="4810807"/>
            <a:ext cx="396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smtClean="0"/>
              <a:t>&lt;Titel van de presentatie&gt;</a:t>
            </a:r>
            <a:endParaRPr lang="nl-NL" dirty="0"/>
          </a:p>
        </p:txBody>
      </p:sp>
      <p:sp>
        <p:nvSpPr>
          <p:cNvPr id="6" name="Tijdelijke aanduiding voor dianummer 5"/>
          <p:cNvSpPr>
            <a:spLocks noGrp="1"/>
          </p:cNvSpPr>
          <p:nvPr>
            <p:ph type="sldNum" sz="quarter" idx="4"/>
          </p:nvPr>
        </p:nvSpPr>
        <p:spPr>
          <a:xfrm>
            <a:off x="522000" y="4810807"/>
            <a:ext cx="810000" cy="152400"/>
          </a:xfrm>
          <a:prstGeom prst="rect">
            <a:avLst/>
          </a:prstGeom>
        </p:spPr>
        <p:txBody>
          <a:bodyPr vert="horz" lIns="0" tIns="0" rIns="0" bIns="0" rtlCol="0" anchor="ctr"/>
          <a:lstStyle>
            <a:lvl1pPr algn="l">
              <a:lnSpc>
                <a:spcPts val="1200"/>
              </a:lnSpc>
              <a:defRPr sz="1000">
                <a:solidFill>
                  <a:schemeClr val="accent1"/>
                </a:solidFill>
              </a:defRPr>
            </a:lvl1pPr>
          </a:lstStyle>
          <a:p>
            <a:r>
              <a:rPr lang="nl-NL" dirty="0" smtClean="0"/>
              <a:t>Pagina </a:t>
            </a:r>
            <a:fld id="{7FC9B413-936F-403B-BC98-20250EBFF374}" type="slidenum">
              <a:rPr lang="nl-NL" smtClean="0"/>
              <a:pPr/>
              <a:t>‹#›</a:t>
            </a:fld>
            <a:endParaRPr lang="nl-NL" dirty="0"/>
          </a:p>
        </p:txBody>
      </p:sp>
      <p:sp>
        <p:nvSpPr>
          <p:cNvPr id="7" name="Rechthoek 6"/>
          <p:cNvSpPr/>
          <p:nvPr userDrawn="1"/>
        </p:nvSpPr>
        <p:spPr>
          <a:xfrm>
            <a:off x="522000" y="468000"/>
            <a:ext cx="8100000" cy="5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hthoek 17"/>
          <p:cNvSpPr/>
          <p:nvPr userDrawn="1"/>
        </p:nvSpPr>
        <p:spPr>
          <a:xfrm>
            <a:off x="522000" y="4680000"/>
            <a:ext cx="8100000" cy="8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Afbeelding 1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7164000" y="4811400"/>
            <a:ext cx="1148400" cy="142200"/>
          </a:xfrm>
          <a:prstGeom prst="rect">
            <a:avLst/>
          </a:prstGeom>
        </p:spPr>
      </p:pic>
    </p:spTree>
    <p:extLst>
      <p:ext uri="{BB962C8B-B14F-4D97-AF65-F5344CB8AC3E}">
        <p14:creationId xmlns:p14="http://schemas.microsoft.com/office/powerpoint/2010/main" val="781012690"/>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50" r:id="rId3"/>
    <p:sldLayoutId id="2147483660" r:id="rId4"/>
    <p:sldLayoutId id="2147483652" r:id="rId5"/>
    <p:sldLayoutId id="2147483661" r:id="rId6"/>
    <p:sldLayoutId id="2147483662" r:id="rId7"/>
    <p:sldLayoutId id="2147483663" r:id="rId8"/>
    <p:sldLayoutId id="2147483664" r:id="rId9"/>
    <p:sldLayoutId id="2147483665" r:id="rId10"/>
  </p:sldLayoutIdLst>
  <p:timing>
    <p:tnLst>
      <p:par>
        <p:cTn id="1" dur="indefinite" restart="never" nodeType="tmRoot"/>
      </p:par>
    </p:tnLst>
  </p:timing>
  <p:hf sldNum="0" hdr="0" ftr="0" dt="0"/>
  <p:txStyles>
    <p:titleStyle>
      <a:lvl1pPr algn="l" defTabSz="914400" rtl="0" eaLnBrk="1" latinLnBrk="0" hangingPunct="1">
        <a:lnSpc>
          <a:spcPts val="4200"/>
        </a:lnSpc>
        <a:spcBef>
          <a:spcPct val="0"/>
        </a:spcBef>
        <a:buNone/>
        <a:defRPr sz="4000" b="1" kern="1200">
          <a:solidFill>
            <a:schemeClr val="tx2"/>
          </a:solidFill>
          <a:latin typeface="+mj-lt"/>
          <a:ea typeface="+mj-ea"/>
          <a:cs typeface="+mj-cs"/>
        </a:defRPr>
      </a:lvl1pPr>
    </p:titleStyle>
    <p:bodyStyle>
      <a:lvl1pPr marL="322263" indent="-322263" algn="l" defTabSz="914400" rtl="0" eaLnBrk="1" latinLnBrk="0" hangingPunct="1">
        <a:lnSpc>
          <a:spcPts val="2500"/>
        </a:lnSpc>
        <a:spcBef>
          <a:spcPts val="0"/>
        </a:spcBef>
        <a:buClr>
          <a:schemeClr val="tx2"/>
        </a:buClr>
        <a:buFont typeface="Arial" pitchFamily="34" charset="0"/>
        <a:buChar char="•"/>
        <a:defRPr sz="2000" kern="1200">
          <a:solidFill>
            <a:schemeClr val="tx1"/>
          </a:solidFill>
          <a:latin typeface="+mn-lt"/>
          <a:ea typeface="+mn-ea"/>
          <a:cs typeface="+mn-cs"/>
        </a:defRPr>
      </a:lvl1pPr>
      <a:lvl2pPr marL="647700" indent="-325438" algn="l" defTabSz="914400" rtl="0" eaLnBrk="1" latinLnBrk="0" hangingPunct="1">
        <a:lnSpc>
          <a:spcPts val="2500"/>
        </a:lnSpc>
        <a:spcBef>
          <a:spcPts val="0"/>
        </a:spcBef>
        <a:buFont typeface="Arial" pitchFamily="34" charset="0"/>
        <a:buChar char="•"/>
        <a:defRPr sz="2000" kern="1200">
          <a:solidFill>
            <a:schemeClr val="tx1"/>
          </a:solidFill>
          <a:latin typeface="+mn-lt"/>
          <a:ea typeface="+mn-ea"/>
          <a:cs typeface="+mn-cs"/>
        </a:defRPr>
      </a:lvl2pPr>
      <a:lvl3pPr marL="969963" indent="-323850" algn="l" defTabSz="914400" rtl="0" eaLnBrk="1" latinLnBrk="0" hangingPunct="1">
        <a:lnSpc>
          <a:spcPts val="2500"/>
        </a:lnSpc>
        <a:spcBef>
          <a:spcPts val="0"/>
        </a:spcBef>
        <a:buClr>
          <a:schemeClr val="tx2"/>
        </a:buClr>
        <a:buFont typeface="Arial" pitchFamily="34" charset="0"/>
        <a:buChar char="•"/>
        <a:defRPr sz="2000" kern="1200">
          <a:solidFill>
            <a:schemeClr val="tx1"/>
          </a:solidFill>
          <a:latin typeface="+mn-lt"/>
          <a:ea typeface="+mn-ea"/>
          <a:cs typeface="+mn-cs"/>
        </a:defRPr>
      </a:lvl3pPr>
      <a:lvl4pPr marL="1293813" indent="-322263" algn="l" defTabSz="914400" rtl="0" eaLnBrk="1" latinLnBrk="0" hangingPunct="1">
        <a:lnSpc>
          <a:spcPts val="2500"/>
        </a:lnSpc>
        <a:spcBef>
          <a:spcPts val="0"/>
        </a:spcBef>
        <a:buFont typeface="Arial" pitchFamily="34" charset="0"/>
        <a:buChar char="•"/>
        <a:defRPr sz="2000" kern="1200">
          <a:solidFill>
            <a:schemeClr val="tx1"/>
          </a:solidFill>
          <a:latin typeface="+mn-lt"/>
          <a:ea typeface="+mn-ea"/>
          <a:cs typeface="+mn-cs"/>
        </a:defRPr>
      </a:lvl4pPr>
      <a:lvl5pPr marL="1619250" indent="-323850" algn="l" defTabSz="914400" rtl="0" eaLnBrk="1" latinLnBrk="0" hangingPunct="1">
        <a:lnSpc>
          <a:spcPts val="2500"/>
        </a:lnSpc>
        <a:spcBef>
          <a:spcPts val="0"/>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61.png"/><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683568" y="483518"/>
            <a:ext cx="7452000" cy="533400"/>
          </a:xfrm>
        </p:spPr>
        <p:txBody>
          <a:bodyPr/>
          <a:lstStyle/>
          <a:p>
            <a:pPr>
              <a:lnSpc>
                <a:spcPct val="100000"/>
              </a:lnSpc>
            </a:pPr>
            <a:r>
              <a:rPr lang="en-US" dirty="0" smtClean="0"/>
              <a:t/>
            </a:r>
            <a:br>
              <a:rPr lang="en-US" dirty="0" smtClean="0"/>
            </a:br>
            <a:r>
              <a:rPr lang="en-US" sz="2800" dirty="0" smtClean="0"/>
              <a:t>Small </a:t>
            </a:r>
            <a:r>
              <a:rPr lang="en-US" sz="2800" dirty="0"/>
              <a:t>White Matter Lesion Detection in Cerebral Small Vessel Disease</a:t>
            </a:r>
            <a:r>
              <a:rPr lang="en-US" sz="3200" dirty="0"/>
              <a:t> </a:t>
            </a:r>
            <a:endParaRPr lang="nl-NL" sz="3600" dirty="0"/>
          </a:p>
        </p:txBody>
      </p:sp>
      <p:sp>
        <p:nvSpPr>
          <p:cNvPr id="10" name="Tijdelijke aanduiding voor tekst 9"/>
          <p:cNvSpPr>
            <a:spLocks noGrp="1"/>
          </p:cNvSpPr>
          <p:nvPr>
            <p:ph type="body" sz="quarter" idx="10"/>
          </p:nvPr>
        </p:nvSpPr>
        <p:spPr>
          <a:xfrm>
            <a:off x="809168" y="1779662"/>
            <a:ext cx="7326400" cy="635000"/>
          </a:xfrm>
        </p:spPr>
        <p:txBody>
          <a:bodyPr/>
          <a:lstStyle/>
          <a:p>
            <a:pPr>
              <a:lnSpc>
                <a:spcPct val="100000"/>
              </a:lnSpc>
            </a:pPr>
            <a:r>
              <a:rPr lang="nl-NL" sz="1600" u="sng" dirty="0" smtClean="0"/>
              <a:t>Mohsen Ghafoorian</a:t>
            </a:r>
            <a:r>
              <a:rPr lang="nl-NL" sz="1600" baseline="30000" dirty="0" smtClean="0"/>
              <a:t>a,b</a:t>
            </a:r>
            <a:r>
              <a:rPr lang="nl-NL" sz="1600" dirty="0" smtClean="0"/>
              <a:t>, Nico Karssemeijer</a:t>
            </a:r>
            <a:r>
              <a:rPr lang="nl-NL" sz="1600" baseline="30000" dirty="0" smtClean="0"/>
              <a:t>a</a:t>
            </a:r>
            <a:r>
              <a:rPr lang="nl-NL" sz="1600" dirty="0" smtClean="0"/>
              <a:t>, Inge van Uden</a:t>
            </a:r>
            <a:r>
              <a:rPr lang="nl-NL" sz="1600" baseline="30000" dirty="0" smtClean="0"/>
              <a:t>c</a:t>
            </a:r>
            <a:r>
              <a:rPr lang="nl-NL" sz="1600" dirty="0" smtClean="0"/>
              <a:t>, Frank-Erik de Leeuw</a:t>
            </a:r>
            <a:r>
              <a:rPr lang="nl-NL" sz="1600" baseline="30000" dirty="0" smtClean="0"/>
              <a:t>c</a:t>
            </a:r>
            <a:r>
              <a:rPr lang="nl-NL" sz="1600" dirty="0" smtClean="0"/>
              <a:t>, Tom Heskes</a:t>
            </a:r>
            <a:r>
              <a:rPr lang="nl-NL" sz="1600" baseline="30000" dirty="0" smtClean="0"/>
              <a:t>b</a:t>
            </a:r>
            <a:r>
              <a:rPr lang="nl-NL" sz="1600" dirty="0" smtClean="0"/>
              <a:t>, Elena Marchiori</a:t>
            </a:r>
            <a:r>
              <a:rPr lang="nl-NL" sz="1600" baseline="30000" dirty="0" smtClean="0"/>
              <a:t>b</a:t>
            </a:r>
            <a:r>
              <a:rPr lang="nl-NL" sz="1600" dirty="0" smtClean="0"/>
              <a:t> and Bram Platel</a:t>
            </a:r>
            <a:r>
              <a:rPr lang="nl-NL" sz="1600" baseline="30000" dirty="0" smtClean="0"/>
              <a:t>a</a:t>
            </a:r>
          </a:p>
          <a:p>
            <a:pPr>
              <a:lnSpc>
                <a:spcPct val="100000"/>
              </a:lnSpc>
            </a:pPr>
            <a:endParaRPr lang="nl-NL" sz="1400" baseline="30000" dirty="0" smtClean="0"/>
          </a:p>
          <a:p>
            <a:pPr>
              <a:lnSpc>
                <a:spcPct val="100000"/>
              </a:lnSpc>
            </a:pPr>
            <a:r>
              <a:rPr lang="en-US" sz="1400" baseline="30000" dirty="0" smtClean="0"/>
              <a:t>a</a:t>
            </a:r>
            <a:r>
              <a:rPr lang="en-US" sz="1400" dirty="0" smtClean="0"/>
              <a:t> Diagnostic Image Analysis Group, Radiology Department, </a:t>
            </a:r>
            <a:r>
              <a:rPr lang="en-US" sz="1400" dirty="0" err="1" smtClean="0"/>
              <a:t>Radboudumc</a:t>
            </a:r>
            <a:r>
              <a:rPr lang="en-US" sz="1400" dirty="0" smtClean="0"/>
              <a:t>, Nijmegen, the Netherlands</a:t>
            </a:r>
            <a:br>
              <a:rPr lang="en-US" sz="1400" dirty="0" smtClean="0"/>
            </a:br>
            <a:r>
              <a:rPr lang="en-US" sz="1400" baseline="30000" dirty="0" smtClean="0"/>
              <a:t>b</a:t>
            </a:r>
            <a:r>
              <a:rPr lang="en-US" sz="1400" dirty="0" smtClean="0"/>
              <a:t> Institute </a:t>
            </a:r>
            <a:r>
              <a:rPr lang="en-US" sz="1400" dirty="0"/>
              <a:t>for Computing and Information Sciences, Radboud University, Nijmegen, The </a:t>
            </a:r>
            <a:r>
              <a:rPr lang="en-US" sz="1400" dirty="0" smtClean="0"/>
              <a:t>Netherlands</a:t>
            </a:r>
            <a:endParaRPr lang="en-US" sz="1400" dirty="0"/>
          </a:p>
          <a:p>
            <a:pPr>
              <a:lnSpc>
                <a:spcPct val="100000"/>
              </a:lnSpc>
            </a:pPr>
            <a:r>
              <a:rPr lang="en-US" sz="1400" baseline="30000" dirty="0" smtClean="0"/>
              <a:t>c</a:t>
            </a:r>
            <a:r>
              <a:rPr lang="en-US" sz="1400" dirty="0" smtClean="0"/>
              <a:t> </a:t>
            </a:r>
            <a:r>
              <a:rPr lang="en-US" sz="1400" dirty="0" err="1"/>
              <a:t>Donders</a:t>
            </a:r>
            <a:r>
              <a:rPr lang="en-US" sz="1400" dirty="0"/>
              <a:t> Institute for Brain, Cognition and </a:t>
            </a:r>
            <a:r>
              <a:rPr lang="en-US" sz="1400" dirty="0" err="1"/>
              <a:t>Behaviour</a:t>
            </a:r>
            <a:r>
              <a:rPr lang="en-US" sz="1400" dirty="0"/>
              <a:t>, Department of Neurology, </a:t>
            </a:r>
            <a:r>
              <a:rPr lang="en-US" sz="1400" dirty="0" err="1" smtClean="0"/>
              <a:t>Radboudumc</a:t>
            </a:r>
            <a:r>
              <a:rPr lang="en-US" sz="1400" dirty="0" smtClean="0"/>
              <a:t>, </a:t>
            </a:r>
            <a:r>
              <a:rPr lang="en-US" sz="1400" dirty="0"/>
              <a:t>Nijmegen, The Netherlands</a:t>
            </a:r>
            <a:endParaRPr lang="en-US" sz="1400" dirty="0" smtClean="0"/>
          </a:p>
          <a:p>
            <a:endParaRPr lang="nl-NL" sz="1400" baseline="30000" dirty="0" smtClean="0"/>
          </a:p>
          <a:p>
            <a:r>
              <a:rPr lang="nl-NL" dirty="0" smtClean="0"/>
              <a:t>		</a:t>
            </a:r>
          </a:p>
        </p:txBody>
      </p:sp>
    </p:spTree>
    <p:extLst>
      <p:ext uri="{BB962C8B-B14F-4D97-AF65-F5344CB8AC3E}">
        <p14:creationId xmlns:p14="http://schemas.microsoft.com/office/powerpoint/2010/main" val="32258375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Preprocessing: A Bird’s Eye View</a:t>
            </a:r>
            <a:endParaRPr lang="nl-NL" sz="2400" dirty="0"/>
          </a:p>
        </p:txBody>
      </p:sp>
      <p:pic>
        <p:nvPicPr>
          <p:cNvPr id="84" name="Picture 83"/>
          <p:cNvPicPr>
            <a:picLocks noChangeAspect="1"/>
          </p:cNvPicPr>
          <p:nvPr/>
        </p:nvPicPr>
        <p:blipFill>
          <a:blip r:embed="rId3"/>
          <a:stretch>
            <a:fillRect/>
          </a:stretch>
        </p:blipFill>
        <p:spPr>
          <a:xfrm>
            <a:off x="1259632" y="1203598"/>
            <a:ext cx="5947123" cy="3283168"/>
          </a:xfrm>
          <a:prstGeom prst="rect">
            <a:avLst/>
          </a:prstGeom>
        </p:spPr>
      </p:pic>
    </p:spTree>
    <p:extLst>
      <p:ext uri="{BB962C8B-B14F-4D97-AF65-F5344CB8AC3E}">
        <p14:creationId xmlns:p14="http://schemas.microsoft.com/office/powerpoint/2010/main" val="26416884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34908" y="2607112"/>
            <a:ext cx="5200650" cy="14954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itel 8"/>
          <p:cNvSpPr>
            <a:spLocks noGrp="1"/>
          </p:cNvSpPr>
          <p:nvPr>
            <p:ph type="title"/>
          </p:nvPr>
        </p:nvSpPr>
        <p:spPr>
          <a:xfrm>
            <a:off x="522000" y="555526"/>
            <a:ext cx="8100000" cy="533400"/>
          </a:xfrm>
        </p:spPr>
        <p:txBody>
          <a:bodyPr/>
          <a:lstStyle/>
          <a:p>
            <a:r>
              <a:rPr lang="en-US" sz="2400" dirty="0"/>
              <a:t>Preprocessing: </a:t>
            </a:r>
            <a:r>
              <a:rPr lang="en-US" sz="2400" dirty="0" smtClean="0"/>
              <a:t>Registration of Multimodal </a:t>
            </a:r>
            <a:r>
              <a:rPr lang="en-US" sz="2400" dirty="0"/>
              <a:t>Patient Data</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r>
              <a:rPr lang="en-US" sz="1800" dirty="0" smtClean="0"/>
              <a:t>T1 </a:t>
            </a:r>
            <a:r>
              <a:rPr lang="en-US" sz="1800" dirty="0"/>
              <a:t>and T2* volumes </a:t>
            </a:r>
            <a:r>
              <a:rPr lang="en-US" sz="1800" dirty="0" smtClean="0"/>
              <a:t>registered to FLAIR </a:t>
            </a:r>
            <a:r>
              <a:rPr lang="en-US" sz="1800" dirty="0"/>
              <a:t>image </a:t>
            </a:r>
            <a:r>
              <a:rPr lang="en-US" sz="1800" dirty="0" smtClean="0"/>
              <a:t>using mutual </a:t>
            </a:r>
            <a:r>
              <a:rPr lang="en-US" sz="1800" dirty="0"/>
              <a:t>information registration with tri-linear interpolation </a:t>
            </a:r>
            <a:r>
              <a:rPr lang="en-US" sz="1800" dirty="0" smtClean="0"/>
              <a:t>using </a:t>
            </a:r>
            <a:r>
              <a:rPr lang="en-US" sz="1800" dirty="0"/>
              <a:t>FSL-FLIRT</a:t>
            </a:r>
            <a:r>
              <a:rPr lang="en-US" sz="1800" dirty="0" smtClean="0"/>
              <a:t>*</a:t>
            </a:r>
          </a:p>
          <a:p>
            <a:r>
              <a:rPr lang="en-US" sz="1800" dirty="0" smtClean="0"/>
              <a:t>Non-linear registration from patient space to MNI atlas space using FSL-FNIRT*.</a:t>
            </a:r>
            <a:endParaRPr lang="en-US" sz="1800" dirty="0"/>
          </a:p>
          <a:p>
            <a:endParaRPr lang="nl-NL" sz="1800" dirty="0"/>
          </a:p>
        </p:txBody>
      </p:sp>
      <p:sp>
        <p:nvSpPr>
          <p:cNvPr id="19" name="TextBox 7"/>
          <p:cNvSpPr txBox="1"/>
          <p:nvPr/>
        </p:nvSpPr>
        <p:spPr bwMode="auto">
          <a:xfrm>
            <a:off x="2411760" y="3795886"/>
            <a:ext cx="364202" cy="307777"/>
          </a:xfrm>
          <a:prstGeom prst="rect">
            <a:avLst/>
          </a:prstGeom>
          <a:noFill/>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dirty="0">
                <a:solidFill>
                  <a:schemeClr val="bg1"/>
                </a:solidFill>
                <a:latin typeface="+mn-lt"/>
                <a:ea typeface="ヒラギノ明朝 ProN W3" charset="0"/>
                <a:cs typeface="ヒラギノ明朝 ProN W3" charset="0"/>
              </a:rPr>
              <a:t>T1</a:t>
            </a:r>
            <a:endParaRPr lang="en-US" sz="1800" dirty="0">
              <a:solidFill>
                <a:schemeClr val="bg1"/>
              </a:solidFill>
              <a:latin typeface="+mn-lt"/>
              <a:ea typeface="ヒラギノ明朝 ProN W3" charset="0"/>
              <a:cs typeface="ヒラギノ明朝 ProN W3" charset="0"/>
            </a:endParaRPr>
          </a:p>
        </p:txBody>
      </p:sp>
      <p:sp>
        <p:nvSpPr>
          <p:cNvPr id="20" name="TextBox 8"/>
          <p:cNvSpPr txBox="1"/>
          <p:nvPr/>
        </p:nvSpPr>
        <p:spPr bwMode="auto">
          <a:xfrm>
            <a:off x="3769810" y="3795886"/>
            <a:ext cx="453970" cy="307777"/>
          </a:xfrm>
          <a:prstGeom prst="rect">
            <a:avLst/>
          </a:prstGeom>
          <a:noFill/>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dirty="0">
                <a:solidFill>
                  <a:schemeClr val="bg1"/>
                </a:solidFill>
                <a:latin typeface="+mn-lt"/>
                <a:ea typeface="ヒラギノ明朝 ProN W3" charset="0"/>
                <a:cs typeface="ヒラギノ明朝 ProN W3" charset="0"/>
              </a:rPr>
              <a:t>T2*</a:t>
            </a:r>
          </a:p>
        </p:txBody>
      </p:sp>
      <p:sp>
        <p:nvSpPr>
          <p:cNvPr id="21" name="TextBox 9"/>
          <p:cNvSpPr txBox="1"/>
          <p:nvPr/>
        </p:nvSpPr>
        <p:spPr bwMode="auto">
          <a:xfrm>
            <a:off x="4991489" y="3795886"/>
            <a:ext cx="588623" cy="307777"/>
          </a:xfrm>
          <a:prstGeom prst="rect">
            <a:avLst/>
          </a:prstGeom>
          <a:noFill/>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dirty="0">
                <a:solidFill>
                  <a:schemeClr val="bg1"/>
                </a:solidFill>
                <a:latin typeface="+mn-lt"/>
                <a:ea typeface="ヒラギノ明朝 ProN W3" charset="0"/>
                <a:cs typeface="ヒラギノ明朝 ProN W3" charset="0"/>
              </a:rPr>
              <a:t>FLAIR</a:t>
            </a:r>
          </a:p>
        </p:txBody>
      </p:sp>
      <p:sp>
        <p:nvSpPr>
          <p:cNvPr id="14" name="Curved Up Arrow 13"/>
          <p:cNvSpPr/>
          <p:nvPr/>
        </p:nvSpPr>
        <p:spPr bwMode="auto">
          <a:xfrm>
            <a:off x="2521527" y="4029826"/>
            <a:ext cx="2842561" cy="486140"/>
          </a:xfrm>
          <a:prstGeom prst="curvedUpArrow">
            <a:avLst/>
          </a:prstGeom>
          <a:solidFill>
            <a:srgbClr val="BE311A"/>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defPPr>
              <a:defRPr lang="en-US"/>
            </a:defPPr>
            <a:lvl1pPr algn="l" rtl="0" fontAlgn="base">
              <a:spcBef>
                <a:spcPct val="0"/>
              </a:spcBef>
              <a:spcAft>
                <a:spcPct val="0"/>
              </a:spcAft>
              <a:defRPr sz="4000" kern="1200">
                <a:solidFill>
                  <a:schemeClr val="dk1"/>
                </a:solidFill>
                <a:latin typeface="+mn-lt"/>
                <a:ea typeface="+mn-ea"/>
                <a:cs typeface="+mn-cs"/>
                <a:sym typeface="American Typewriter" charset="0"/>
              </a:defRPr>
            </a:lvl1pPr>
            <a:lvl2pPr marL="457200" algn="l" rtl="0" fontAlgn="base">
              <a:spcBef>
                <a:spcPct val="0"/>
              </a:spcBef>
              <a:spcAft>
                <a:spcPct val="0"/>
              </a:spcAft>
              <a:defRPr sz="4000" kern="1200">
                <a:solidFill>
                  <a:schemeClr val="dk1"/>
                </a:solidFill>
                <a:latin typeface="+mn-lt"/>
                <a:ea typeface="+mn-ea"/>
                <a:cs typeface="+mn-cs"/>
                <a:sym typeface="American Typewriter" charset="0"/>
              </a:defRPr>
            </a:lvl2pPr>
            <a:lvl3pPr marL="914400" algn="l" rtl="0" fontAlgn="base">
              <a:spcBef>
                <a:spcPct val="0"/>
              </a:spcBef>
              <a:spcAft>
                <a:spcPct val="0"/>
              </a:spcAft>
              <a:defRPr sz="4000" kern="1200">
                <a:solidFill>
                  <a:schemeClr val="dk1"/>
                </a:solidFill>
                <a:latin typeface="+mn-lt"/>
                <a:ea typeface="+mn-ea"/>
                <a:cs typeface="+mn-cs"/>
                <a:sym typeface="American Typewriter" charset="0"/>
              </a:defRPr>
            </a:lvl3pPr>
            <a:lvl4pPr marL="1371600" algn="l" rtl="0" fontAlgn="base">
              <a:spcBef>
                <a:spcPct val="0"/>
              </a:spcBef>
              <a:spcAft>
                <a:spcPct val="0"/>
              </a:spcAft>
              <a:defRPr sz="4000" kern="1200">
                <a:solidFill>
                  <a:schemeClr val="dk1"/>
                </a:solidFill>
                <a:latin typeface="+mn-lt"/>
                <a:ea typeface="+mn-ea"/>
                <a:cs typeface="+mn-cs"/>
                <a:sym typeface="American Typewriter" charset="0"/>
              </a:defRPr>
            </a:lvl4pPr>
            <a:lvl5pPr marL="1828800" algn="l" rtl="0" fontAlgn="base">
              <a:spcBef>
                <a:spcPct val="0"/>
              </a:spcBef>
              <a:spcAft>
                <a:spcPct val="0"/>
              </a:spcAft>
              <a:defRPr sz="4000" kern="1200">
                <a:solidFill>
                  <a:schemeClr val="dk1"/>
                </a:solidFill>
                <a:latin typeface="+mn-lt"/>
                <a:ea typeface="+mn-ea"/>
                <a:cs typeface="+mn-cs"/>
                <a:sym typeface="American Typewriter" charset="0"/>
              </a:defRPr>
            </a:lvl5pPr>
            <a:lvl6pPr marL="2286000" algn="l" defTabSz="914400" rtl="0" eaLnBrk="1" latinLnBrk="0" hangingPunct="1">
              <a:defRPr sz="4000" kern="1200">
                <a:solidFill>
                  <a:schemeClr val="dk1"/>
                </a:solidFill>
                <a:latin typeface="+mn-lt"/>
                <a:ea typeface="+mn-ea"/>
                <a:cs typeface="+mn-cs"/>
                <a:sym typeface="American Typewriter" charset="0"/>
              </a:defRPr>
            </a:lvl6pPr>
            <a:lvl7pPr marL="2743200" algn="l" defTabSz="914400" rtl="0" eaLnBrk="1" latinLnBrk="0" hangingPunct="1">
              <a:defRPr sz="4000" kern="1200">
                <a:solidFill>
                  <a:schemeClr val="dk1"/>
                </a:solidFill>
                <a:latin typeface="+mn-lt"/>
                <a:ea typeface="+mn-ea"/>
                <a:cs typeface="+mn-cs"/>
                <a:sym typeface="American Typewriter" charset="0"/>
              </a:defRPr>
            </a:lvl7pPr>
            <a:lvl8pPr marL="3200400" algn="l" defTabSz="914400" rtl="0" eaLnBrk="1" latinLnBrk="0" hangingPunct="1">
              <a:defRPr sz="4000" kern="1200">
                <a:solidFill>
                  <a:schemeClr val="dk1"/>
                </a:solidFill>
                <a:latin typeface="+mn-lt"/>
                <a:ea typeface="+mn-ea"/>
                <a:cs typeface="+mn-cs"/>
                <a:sym typeface="American Typewriter" charset="0"/>
              </a:defRPr>
            </a:lvl8pPr>
            <a:lvl9pPr marL="3657600" algn="l" defTabSz="914400" rtl="0" eaLnBrk="1" latinLnBrk="0" hangingPunct="1">
              <a:defRPr sz="4000" kern="1200">
                <a:solidFill>
                  <a:schemeClr val="dk1"/>
                </a:solidFill>
                <a:latin typeface="+mn-lt"/>
                <a:ea typeface="+mn-ea"/>
                <a:cs typeface="+mn-cs"/>
                <a:sym typeface="American Typewriter" charset="0"/>
              </a:defRPr>
            </a:lvl9pPr>
          </a:lstStyle>
          <a:p>
            <a:pPr algn="ctr">
              <a:defRPr/>
            </a:pPr>
            <a:endParaRPr lang="en-US" dirty="0" err="1">
              <a:solidFill>
                <a:srgbClr val="FFFFFF"/>
              </a:solidFill>
              <a:latin typeface="American Typewriter" charset="0"/>
              <a:ea typeface="ヒラギノ明朝 ProN W3" charset="-128"/>
              <a:cs typeface="ヒラギノ明朝 ProN W3" charset="-128"/>
            </a:endParaRPr>
          </a:p>
        </p:txBody>
      </p:sp>
      <p:sp>
        <p:nvSpPr>
          <p:cNvPr id="15" name="Curved Down Arrow 14"/>
          <p:cNvSpPr/>
          <p:nvPr/>
        </p:nvSpPr>
        <p:spPr bwMode="auto">
          <a:xfrm>
            <a:off x="3997067" y="2298910"/>
            <a:ext cx="1367021" cy="342251"/>
          </a:xfrm>
          <a:prstGeom prst="curvedDownArrow">
            <a:avLst/>
          </a:prstGeom>
          <a:solidFill>
            <a:srgbClr val="BE311A"/>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defPPr>
              <a:defRPr lang="en-US"/>
            </a:defPPr>
            <a:lvl1pPr algn="l" rtl="0" fontAlgn="base">
              <a:spcBef>
                <a:spcPct val="0"/>
              </a:spcBef>
              <a:spcAft>
                <a:spcPct val="0"/>
              </a:spcAft>
              <a:defRPr sz="4000" kern="1200">
                <a:solidFill>
                  <a:schemeClr val="dk1"/>
                </a:solidFill>
                <a:latin typeface="+mn-lt"/>
                <a:ea typeface="+mn-ea"/>
                <a:cs typeface="+mn-cs"/>
                <a:sym typeface="American Typewriter" charset="0"/>
              </a:defRPr>
            </a:lvl1pPr>
            <a:lvl2pPr marL="457200" algn="l" rtl="0" fontAlgn="base">
              <a:spcBef>
                <a:spcPct val="0"/>
              </a:spcBef>
              <a:spcAft>
                <a:spcPct val="0"/>
              </a:spcAft>
              <a:defRPr sz="4000" kern="1200">
                <a:solidFill>
                  <a:schemeClr val="dk1"/>
                </a:solidFill>
                <a:latin typeface="+mn-lt"/>
                <a:ea typeface="+mn-ea"/>
                <a:cs typeface="+mn-cs"/>
                <a:sym typeface="American Typewriter" charset="0"/>
              </a:defRPr>
            </a:lvl2pPr>
            <a:lvl3pPr marL="914400" algn="l" rtl="0" fontAlgn="base">
              <a:spcBef>
                <a:spcPct val="0"/>
              </a:spcBef>
              <a:spcAft>
                <a:spcPct val="0"/>
              </a:spcAft>
              <a:defRPr sz="4000" kern="1200">
                <a:solidFill>
                  <a:schemeClr val="dk1"/>
                </a:solidFill>
                <a:latin typeface="+mn-lt"/>
                <a:ea typeface="+mn-ea"/>
                <a:cs typeface="+mn-cs"/>
                <a:sym typeface="American Typewriter" charset="0"/>
              </a:defRPr>
            </a:lvl3pPr>
            <a:lvl4pPr marL="1371600" algn="l" rtl="0" fontAlgn="base">
              <a:spcBef>
                <a:spcPct val="0"/>
              </a:spcBef>
              <a:spcAft>
                <a:spcPct val="0"/>
              </a:spcAft>
              <a:defRPr sz="4000" kern="1200">
                <a:solidFill>
                  <a:schemeClr val="dk1"/>
                </a:solidFill>
                <a:latin typeface="+mn-lt"/>
                <a:ea typeface="+mn-ea"/>
                <a:cs typeface="+mn-cs"/>
                <a:sym typeface="American Typewriter" charset="0"/>
              </a:defRPr>
            </a:lvl4pPr>
            <a:lvl5pPr marL="1828800" algn="l" rtl="0" fontAlgn="base">
              <a:spcBef>
                <a:spcPct val="0"/>
              </a:spcBef>
              <a:spcAft>
                <a:spcPct val="0"/>
              </a:spcAft>
              <a:defRPr sz="4000" kern="1200">
                <a:solidFill>
                  <a:schemeClr val="dk1"/>
                </a:solidFill>
                <a:latin typeface="+mn-lt"/>
                <a:ea typeface="+mn-ea"/>
                <a:cs typeface="+mn-cs"/>
                <a:sym typeface="American Typewriter" charset="0"/>
              </a:defRPr>
            </a:lvl5pPr>
            <a:lvl6pPr marL="2286000" algn="l" defTabSz="914400" rtl="0" eaLnBrk="1" latinLnBrk="0" hangingPunct="1">
              <a:defRPr sz="4000" kern="1200">
                <a:solidFill>
                  <a:schemeClr val="dk1"/>
                </a:solidFill>
                <a:latin typeface="+mn-lt"/>
                <a:ea typeface="+mn-ea"/>
                <a:cs typeface="+mn-cs"/>
                <a:sym typeface="American Typewriter" charset="0"/>
              </a:defRPr>
            </a:lvl6pPr>
            <a:lvl7pPr marL="2743200" algn="l" defTabSz="914400" rtl="0" eaLnBrk="1" latinLnBrk="0" hangingPunct="1">
              <a:defRPr sz="4000" kern="1200">
                <a:solidFill>
                  <a:schemeClr val="dk1"/>
                </a:solidFill>
                <a:latin typeface="+mn-lt"/>
                <a:ea typeface="+mn-ea"/>
                <a:cs typeface="+mn-cs"/>
                <a:sym typeface="American Typewriter" charset="0"/>
              </a:defRPr>
            </a:lvl7pPr>
            <a:lvl8pPr marL="3200400" algn="l" defTabSz="914400" rtl="0" eaLnBrk="1" latinLnBrk="0" hangingPunct="1">
              <a:defRPr sz="4000" kern="1200">
                <a:solidFill>
                  <a:schemeClr val="dk1"/>
                </a:solidFill>
                <a:latin typeface="+mn-lt"/>
                <a:ea typeface="+mn-ea"/>
                <a:cs typeface="+mn-cs"/>
                <a:sym typeface="American Typewriter" charset="0"/>
              </a:defRPr>
            </a:lvl8pPr>
            <a:lvl9pPr marL="3657600" algn="l" defTabSz="914400" rtl="0" eaLnBrk="1" latinLnBrk="0" hangingPunct="1">
              <a:defRPr sz="4000" kern="1200">
                <a:solidFill>
                  <a:schemeClr val="dk1"/>
                </a:solidFill>
                <a:latin typeface="+mn-lt"/>
                <a:ea typeface="+mn-ea"/>
                <a:cs typeface="+mn-cs"/>
                <a:sym typeface="American Typewriter" charset="0"/>
              </a:defRPr>
            </a:lvl9pPr>
          </a:lstStyle>
          <a:p>
            <a:pPr algn="ctr">
              <a:defRPr/>
            </a:pPr>
            <a:endParaRPr lang="en-US" dirty="0" err="1">
              <a:solidFill>
                <a:srgbClr val="FFFFFF"/>
              </a:solidFill>
              <a:latin typeface="American Typewriter" charset="0"/>
              <a:ea typeface="ヒラギノ明朝 ProN W3" charset="-128"/>
              <a:cs typeface="ヒラギノ明朝 ProN W3" charset="-128"/>
            </a:endParaRPr>
          </a:p>
        </p:txBody>
      </p:sp>
      <p:sp>
        <p:nvSpPr>
          <p:cNvPr id="16" name="Rectangle 15"/>
          <p:cNvSpPr/>
          <p:nvPr/>
        </p:nvSpPr>
        <p:spPr bwMode="auto">
          <a:xfrm>
            <a:off x="4335990" y="2283718"/>
            <a:ext cx="596050" cy="308202"/>
          </a:xfrm>
          <a:prstGeom prst="rect">
            <a:avLst/>
          </a:prstGeom>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kern="0" dirty="0">
                <a:solidFill>
                  <a:srgbClr val="141313"/>
                </a:solidFill>
                <a:latin typeface="Arial"/>
                <a:ea typeface="ＭＳ Ｐゴシック" charset="-128"/>
                <a:cs typeface="Arial"/>
                <a:sym typeface="Kievit-Book" charset="0"/>
              </a:rPr>
              <a:t>FLIRT</a:t>
            </a:r>
            <a:endParaRPr lang="en-US" sz="2000" dirty="0">
              <a:ea typeface="ヒラギノ明朝 ProN W3" charset="0"/>
              <a:cs typeface="ヒラギノ明朝 ProN W3" charset="0"/>
            </a:endParaRPr>
          </a:p>
        </p:txBody>
      </p:sp>
      <p:sp>
        <p:nvSpPr>
          <p:cNvPr id="17" name="Rectangle 16"/>
          <p:cNvSpPr/>
          <p:nvPr/>
        </p:nvSpPr>
        <p:spPr bwMode="auto">
          <a:xfrm>
            <a:off x="3603276" y="4227934"/>
            <a:ext cx="681597" cy="307777"/>
          </a:xfrm>
          <a:prstGeom prst="rect">
            <a:avLst/>
          </a:prstGeom>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kern="0" dirty="0">
                <a:solidFill>
                  <a:srgbClr val="141313"/>
                </a:solidFill>
                <a:latin typeface="Arial"/>
                <a:ea typeface="ＭＳ Ｐゴシック" charset="-128"/>
                <a:cs typeface="Arial"/>
                <a:sym typeface="Kievit-Book" charset="0"/>
              </a:rPr>
              <a:t>FLIRT</a:t>
            </a:r>
            <a:endParaRPr lang="en-US" sz="4400" dirty="0">
              <a:ea typeface="ヒラギノ明朝 ProN W3" charset="0"/>
              <a:cs typeface="ヒラギノ明朝 ProN W3" charset="0"/>
            </a:endParaRPr>
          </a:p>
        </p:txBody>
      </p:sp>
      <p:sp>
        <p:nvSpPr>
          <p:cNvPr id="22" name="TextBox 21"/>
          <p:cNvSpPr txBox="1"/>
          <p:nvPr/>
        </p:nvSpPr>
        <p:spPr>
          <a:xfrm>
            <a:off x="522000" y="4659982"/>
            <a:ext cx="5274136" cy="338554"/>
          </a:xfrm>
          <a:prstGeom prst="rect">
            <a:avLst/>
          </a:prstGeom>
          <a:noFill/>
        </p:spPr>
        <p:txBody>
          <a:bodyPr wrap="square" rtlCol="0">
            <a:spAutoFit/>
          </a:bodyPr>
          <a:lstStyle/>
          <a:p>
            <a:r>
              <a:rPr lang="en-US" sz="1600" dirty="0">
                <a:sym typeface="Wingdings" pitchFamily="2" charset="2"/>
              </a:rPr>
              <a:t>* </a:t>
            </a:r>
            <a:r>
              <a:rPr lang="en-US" sz="1600" dirty="0" smtClean="0">
                <a:sym typeface="Wingdings" pitchFamily="2" charset="2"/>
              </a:rPr>
              <a:t>M. </a:t>
            </a:r>
            <a:r>
              <a:rPr lang="en-US" sz="1600" dirty="0" smtClean="0"/>
              <a:t>Jenkinson</a:t>
            </a:r>
            <a:r>
              <a:rPr lang="en-US" sz="1600" dirty="0" smtClean="0">
                <a:sym typeface="Wingdings" pitchFamily="2" charset="2"/>
              </a:rPr>
              <a:t> </a:t>
            </a:r>
            <a:r>
              <a:rPr lang="en-US" sz="1600" dirty="0">
                <a:sym typeface="Wingdings" pitchFamily="2" charset="2"/>
              </a:rPr>
              <a:t>et al., </a:t>
            </a:r>
            <a:r>
              <a:rPr lang="en-US" sz="1600" dirty="0" smtClean="0">
                <a:sym typeface="Wingdings" pitchFamily="2" charset="2"/>
              </a:rPr>
              <a:t>Med. Image Anal. 2001</a:t>
            </a:r>
            <a:endParaRPr lang="en-US" sz="1600" dirty="0">
              <a:sym typeface="Wingdings" pitchFamily="2" charset="2"/>
            </a:endParaRPr>
          </a:p>
        </p:txBody>
      </p:sp>
      <p:sp>
        <p:nvSpPr>
          <p:cNvPr id="23" name="TextBox 9"/>
          <p:cNvSpPr txBox="1"/>
          <p:nvPr/>
        </p:nvSpPr>
        <p:spPr bwMode="auto">
          <a:xfrm>
            <a:off x="6279237" y="3809952"/>
            <a:ext cx="813043" cy="307777"/>
          </a:xfrm>
          <a:prstGeom prst="rect">
            <a:avLst/>
          </a:prstGeom>
          <a:noFill/>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dirty="0" smtClean="0">
                <a:solidFill>
                  <a:schemeClr val="bg1"/>
                </a:solidFill>
                <a:latin typeface="+mn-lt"/>
                <a:ea typeface="ヒラギノ明朝 ProN W3" charset="0"/>
                <a:cs typeface="ヒラギノ明朝 ProN W3" charset="0"/>
              </a:rPr>
              <a:t>MNI 152</a:t>
            </a:r>
            <a:endParaRPr lang="en-US" sz="1400" dirty="0">
              <a:solidFill>
                <a:schemeClr val="bg1"/>
              </a:solidFill>
              <a:latin typeface="+mn-lt"/>
              <a:ea typeface="ヒラギノ明朝 ProN W3" charset="0"/>
              <a:cs typeface="ヒラギノ明朝 ProN W3" charset="0"/>
            </a:endParaRPr>
          </a:p>
        </p:txBody>
      </p:sp>
      <p:sp>
        <p:nvSpPr>
          <p:cNvPr id="24" name="Curved Down Arrow 23"/>
          <p:cNvSpPr/>
          <p:nvPr/>
        </p:nvSpPr>
        <p:spPr bwMode="auto">
          <a:xfrm>
            <a:off x="5364088" y="2276927"/>
            <a:ext cx="1368152" cy="329059"/>
          </a:xfrm>
          <a:prstGeom prst="curvedDownArrow">
            <a:avLst/>
          </a:prstGeom>
          <a:solidFill>
            <a:srgbClr val="BE311A"/>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defPPr>
              <a:defRPr lang="en-US"/>
            </a:defPPr>
            <a:lvl1pPr algn="l" rtl="0" fontAlgn="base">
              <a:spcBef>
                <a:spcPct val="0"/>
              </a:spcBef>
              <a:spcAft>
                <a:spcPct val="0"/>
              </a:spcAft>
              <a:defRPr sz="4000" kern="1200">
                <a:solidFill>
                  <a:schemeClr val="dk1"/>
                </a:solidFill>
                <a:latin typeface="+mn-lt"/>
                <a:ea typeface="+mn-ea"/>
                <a:cs typeface="+mn-cs"/>
                <a:sym typeface="American Typewriter" charset="0"/>
              </a:defRPr>
            </a:lvl1pPr>
            <a:lvl2pPr marL="457200" algn="l" rtl="0" fontAlgn="base">
              <a:spcBef>
                <a:spcPct val="0"/>
              </a:spcBef>
              <a:spcAft>
                <a:spcPct val="0"/>
              </a:spcAft>
              <a:defRPr sz="4000" kern="1200">
                <a:solidFill>
                  <a:schemeClr val="dk1"/>
                </a:solidFill>
                <a:latin typeface="+mn-lt"/>
                <a:ea typeface="+mn-ea"/>
                <a:cs typeface="+mn-cs"/>
                <a:sym typeface="American Typewriter" charset="0"/>
              </a:defRPr>
            </a:lvl2pPr>
            <a:lvl3pPr marL="914400" algn="l" rtl="0" fontAlgn="base">
              <a:spcBef>
                <a:spcPct val="0"/>
              </a:spcBef>
              <a:spcAft>
                <a:spcPct val="0"/>
              </a:spcAft>
              <a:defRPr sz="4000" kern="1200">
                <a:solidFill>
                  <a:schemeClr val="dk1"/>
                </a:solidFill>
                <a:latin typeface="+mn-lt"/>
                <a:ea typeface="+mn-ea"/>
                <a:cs typeface="+mn-cs"/>
                <a:sym typeface="American Typewriter" charset="0"/>
              </a:defRPr>
            </a:lvl3pPr>
            <a:lvl4pPr marL="1371600" algn="l" rtl="0" fontAlgn="base">
              <a:spcBef>
                <a:spcPct val="0"/>
              </a:spcBef>
              <a:spcAft>
                <a:spcPct val="0"/>
              </a:spcAft>
              <a:defRPr sz="4000" kern="1200">
                <a:solidFill>
                  <a:schemeClr val="dk1"/>
                </a:solidFill>
                <a:latin typeface="+mn-lt"/>
                <a:ea typeface="+mn-ea"/>
                <a:cs typeface="+mn-cs"/>
                <a:sym typeface="American Typewriter" charset="0"/>
              </a:defRPr>
            </a:lvl4pPr>
            <a:lvl5pPr marL="1828800" algn="l" rtl="0" fontAlgn="base">
              <a:spcBef>
                <a:spcPct val="0"/>
              </a:spcBef>
              <a:spcAft>
                <a:spcPct val="0"/>
              </a:spcAft>
              <a:defRPr sz="4000" kern="1200">
                <a:solidFill>
                  <a:schemeClr val="dk1"/>
                </a:solidFill>
                <a:latin typeface="+mn-lt"/>
                <a:ea typeface="+mn-ea"/>
                <a:cs typeface="+mn-cs"/>
                <a:sym typeface="American Typewriter" charset="0"/>
              </a:defRPr>
            </a:lvl5pPr>
            <a:lvl6pPr marL="2286000" algn="l" defTabSz="914400" rtl="0" eaLnBrk="1" latinLnBrk="0" hangingPunct="1">
              <a:defRPr sz="4000" kern="1200">
                <a:solidFill>
                  <a:schemeClr val="dk1"/>
                </a:solidFill>
                <a:latin typeface="+mn-lt"/>
                <a:ea typeface="+mn-ea"/>
                <a:cs typeface="+mn-cs"/>
                <a:sym typeface="American Typewriter" charset="0"/>
              </a:defRPr>
            </a:lvl6pPr>
            <a:lvl7pPr marL="2743200" algn="l" defTabSz="914400" rtl="0" eaLnBrk="1" latinLnBrk="0" hangingPunct="1">
              <a:defRPr sz="4000" kern="1200">
                <a:solidFill>
                  <a:schemeClr val="dk1"/>
                </a:solidFill>
                <a:latin typeface="+mn-lt"/>
                <a:ea typeface="+mn-ea"/>
                <a:cs typeface="+mn-cs"/>
                <a:sym typeface="American Typewriter" charset="0"/>
              </a:defRPr>
            </a:lvl7pPr>
            <a:lvl8pPr marL="3200400" algn="l" defTabSz="914400" rtl="0" eaLnBrk="1" latinLnBrk="0" hangingPunct="1">
              <a:defRPr sz="4000" kern="1200">
                <a:solidFill>
                  <a:schemeClr val="dk1"/>
                </a:solidFill>
                <a:latin typeface="+mn-lt"/>
                <a:ea typeface="+mn-ea"/>
                <a:cs typeface="+mn-cs"/>
                <a:sym typeface="American Typewriter" charset="0"/>
              </a:defRPr>
            </a:lvl8pPr>
            <a:lvl9pPr marL="3657600" algn="l" defTabSz="914400" rtl="0" eaLnBrk="1" latinLnBrk="0" hangingPunct="1">
              <a:defRPr sz="4000" kern="1200">
                <a:solidFill>
                  <a:schemeClr val="dk1"/>
                </a:solidFill>
                <a:latin typeface="+mn-lt"/>
                <a:ea typeface="+mn-ea"/>
                <a:cs typeface="+mn-cs"/>
                <a:sym typeface="American Typewriter" charset="0"/>
              </a:defRPr>
            </a:lvl9pPr>
          </a:lstStyle>
          <a:p>
            <a:pPr algn="ctr">
              <a:defRPr/>
            </a:pPr>
            <a:endParaRPr lang="en-US" dirty="0" err="1">
              <a:solidFill>
                <a:srgbClr val="FFFFFF"/>
              </a:solidFill>
              <a:latin typeface="American Typewriter" charset="0"/>
              <a:ea typeface="ヒラギノ明朝 ProN W3" charset="-128"/>
              <a:cs typeface="ヒラギノ明朝 ProN W3" charset="-128"/>
            </a:endParaRPr>
          </a:p>
        </p:txBody>
      </p:sp>
      <p:sp>
        <p:nvSpPr>
          <p:cNvPr id="25" name="Rectangle 24"/>
          <p:cNvSpPr/>
          <p:nvPr/>
        </p:nvSpPr>
        <p:spPr bwMode="auto">
          <a:xfrm>
            <a:off x="5652120" y="2283718"/>
            <a:ext cx="712054" cy="307777"/>
          </a:xfrm>
          <a:prstGeom prst="rect">
            <a:avLst/>
          </a:prstGeom>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1400" kern="0" dirty="0" smtClean="0">
                <a:solidFill>
                  <a:srgbClr val="141313"/>
                </a:solidFill>
                <a:latin typeface="Arial"/>
                <a:ea typeface="ＭＳ Ｐゴシック" charset="-128"/>
                <a:cs typeface="Arial"/>
                <a:sym typeface="Kievit-Book" charset="0"/>
              </a:rPr>
              <a:t>FNIRT</a:t>
            </a:r>
            <a:endParaRPr lang="en-US" sz="2000" dirty="0">
              <a:ea typeface="ヒラギノ明朝 ProN W3" charset="0"/>
              <a:cs typeface="ヒラギノ明朝 ProN W3" charset="0"/>
            </a:endParaRPr>
          </a:p>
        </p:txBody>
      </p:sp>
    </p:spTree>
    <p:extLst>
      <p:ext uri="{BB962C8B-B14F-4D97-AF65-F5344CB8AC3E}">
        <p14:creationId xmlns:p14="http://schemas.microsoft.com/office/powerpoint/2010/main" val="1812687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a:t>Preprocessing: </a:t>
            </a:r>
            <a:r>
              <a:rPr lang="en-US" sz="2400" dirty="0" smtClean="0"/>
              <a:t>Brain Extraction</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a:defRPr/>
            </a:pPr>
            <a:r>
              <a:rPr lang="en-US" sz="1800" dirty="0">
                <a:ea typeface="ＭＳ Ｐゴシック" charset="-128"/>
              </a:rPr>
              <a:t>FSL Brain Extraction Tool* </a:t>
            </a:r>
            <a:r>
              <a:rPr lang="en-US" sz="1800" dirty="0" smtClean="0">
                <a:ea typeface="ＭＳ Ｐゴシック" charset="-128"/>
              </a:rPr>
              <a:t>(FSL-BET</a:t>
            </a:r>
            <a:r>
              <a:rPr lang="en-US" sz="1800" dirty="0">
                <a:ea typeface="ＭＳ Ｐゴシック" charset="-128"/>
              </a:rPr>
              <a:t>) was used to remove the skull</a:t>
            </a:r>
          </a:p>
          <a:p>
            <a:pPr>
              <a:defRPr/>
            </a:pPr>
            <a:r>
              <a:rPr lang="en-US" sz="1800" dirty="0">
                <a:ea typeface="ＭＳ Ｐゴシック" charset="-128"/>
              </a:rPr>
              <a:t>The T1 scan was used for this, as it has the highest resolution</a:t>
            </a:r>
          </a:p>
          <a:p>
            <a:endParaRPr lang="nl-NL" sz="1800" dirty="0"/>
          </a:p>
        </p:txBody>
      </p:sp>
      <p:pic>
        <p:nvPicPr>
          <p:cNvPr id="22" name="Picture 21" descr="bet2_eg_sm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2121062"/>
            <a:ext cx="6644266" cy="2235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522000" y="4659982"/>
            <a:ext cx="5274136" cy="338554"/>
          </a:xfrm>
          <a:prstGeom prst="rect">
            <a:avLst/>
          </a:prstGeom>
          <a:noFill/>
        </p:spPr>
        <p:txBody>
          <a:bodyPr wrap="square" rtlCol="0">
            <a:spAutoFit/>
          </a:bodyPr>
          <a:lstStyle/>
          <a:p>
            <a:r>
              <a:rPr lang="en-US" sz="1600" dirty="0">
                <a:sym typeface="Wingdings" pitchFamily="2" charset="2"/>
              </a:rPr>
              <a:t>* </a:t>
            </a:r>
            <a:r>
              <a:rPr lang="en-US" sz="1600" dirty="0" smtClean="0">
                <a:sym typeface="Wingdings" pitchFamily="2" charset="2"/>
              </a:rPr>
              <a:t>J. </a:t>
            </a:r>
            <a:r>
              <a:rPr lang="en-US" sz="1600" dirty="0" err="1"/>
              <a:t>Mazziotta</a:t>
            </a:r>
            <a:r>
              <a:rPr lang="en-US" sz="1600" dirty="0" smtClean="0">
                <a:sym typeface="Wingdings" pitchFamily="2" charset="2"/>
              </a:rPr>
              <a:t> </a:t>
            </a:r>
            <a:r>
              <a:rPr lang="en-US" sz="1600" dirty="0">
                <a:sym typeface="Wingdings" pitchFamily="2" charset="2"/>
              </a:rPr>
              <a:t>et al., </a:t>
            </a:r>
            <a:r>
              <a:rPr lang="nl-NL" sz="1600" i="1" dirty="0"/>
              <a:t>J. Am. Med. Inform. Assoc.</a:t>
            </a:r>
            <a:r>
              <a:rPr lang="en-US" sz="1600" dirty="0" smtClean="0">
                <a:sym typeface="Wingdings" pitchFamily="2" charset="2"/>
              </a:rPr>
              <a:t> 2001</a:t>
            </a:r>
            <a:endParaRPr lang="en-US" sz="1600" dirty="0">
              <a:sym typeface="Wingdings" pitchFamily="2" charset="2"/>
            </a:endParaRPr>
          </a:p>
        </p:txBody>
      </p:sp>
    </p:spTree>
    <p:extLst>
      <p:ext uri="{BB962C8B-B14F-4D97-AF65-F5344CB8AC3E}">
        <p14:creationId xmlns:p14="http://schemas.microsoft.com/office/powerpoint/2010/main" val="1321934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a:t>Preprocessing: Bias Field Correction </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a:defRPr/>
            </a:pPr>
            <a:r>
              <a:rPr lang="en-US" sz="1800" dirty="0" smtClean="0">
                <a:ea typeface="ＭＳ Ｐゴシック" charset="-128"/>
              </a:rPr>
              <a:t>Used FSL-FAST</a:t>
            </a:r>
            <a:r>
              <a:rPr lang="en-US" sz="1800" dirty="0">
                <a:ea typeface="ＭＳ Ｐゴシック" charset="-128"/>
              </a:rPr>
              <a:t>* </a:t>
            </a:r>
            <a:r>
              <a:rPr lang="en-US" sz="1800" dirty="0" smtClean="0">
                <a:ea typeface="ＭＳ Ｐゴシック" charset="-128"/>
              </a:rPr>
              <a:t>for bias </a:t>
            </a:r>
            <a:r>
              <a:rPr lang="en-US" sz="1800" dirty="0">
                <a:ea typeface="ＭＳ Ｐゴシック" charset="-128"/>
              </a:rPr>
              <a:t>field correction</a:t>
            </a:r>
          </a:p>
          <a:p>
            <a:endParaRPr lang="nl-NL" sz="1800" dirty="0"/>
          </a:p>
        </p:txBody>
      </p:sp>
      <p:pic>
        <p:nvPicPr>
          <p:cNvPr id="5" name="Picture 4" descr="bia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774179"/>
            <a:ext cx="2279134" cy="26967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unbia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8024" y="1747183"/>
            <a:ext cx="2307468" cy="2730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ight Arrow 6"/>
          <p:cNvSpPr/>
          <p:nvPr/>
        </p:nvSpPr>
        <p:spPr bwMode="auto">
          <a:xfrm>
            <a:off x="3594767" y="2612245"/>
            <a:ext cx="1074151" cy="500062"/>
          </a:xfrm>
          <a:prstGeom prst="rightArrow">
            <a:avLst/>
          </a:prstGeom>
          <a:solidFill>
            <a:srgbClr val="BE311A"/>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lstStyle>
            <a:defPPr>
              <a:defRPr lang="en-US"/>
            </a:defPPr>
            <a:lvl1pPr algn="l" rtl="0" fontAlgn="base">
              <a:spcBef>
                <a:spcPct val="0"/>
              </a:spcBef>
              <a:spcAft>
                <a:spcPct val="0"/>
              </a:spcAft>
              <a:defRPr sz="4000" kern="1200">
                <a:solidFill>
                  <a:schemeClr val="dk1"/>
                </a:solidFill>
                <a:latin typeface="+mn-lt"/>
                <a:ea typeface="+mn-ea"/>
                <a:cs typeface="+mn-cs"/>
                <a:sym typeface="American Typewriter" charset="0"/>
              </a:defRPr>
            </a:lvl1pPr>
            <a:lvl2pPr marL="457200" algn="l" rtl="0" fontAlgn="base">
              <a:spcBef>
                <a:spcPct val="0"/>
              </a:spcBef>
              <a:spcAft>
                <a:spcPct val="0"/>
              </a:spcAft>
              <a:defRPr sz="4000" kern="1200">
                <a:solidFill>
                  <a:schemeClr val="dk1"/>
                </a:solidFill>
                <a:latin typeface="+mn-lt"/>
                <a:ea typeface="+mn-ea"/>
                <a:cs typeface="+mn-cs"/>
                <a:sym typeface="American Typewriter" charset="0"/>
              </a:defRPr>
            </a:lvl2pPr>
            <a:lvl3pPr marL="914400" algn="l" rtl="0" fontAlgn="base">
              <a:spcBef>
                <a:spcPct val="0"/>
              </a:spcBef>
              <a:spcAft>
                <a:spcPct val="0"/>
              </a:spcAft>
              <a:defRPr sz="4000" kern="1200">
                <a:solidFill>
                  <a:schemeClr val="dk1"/>
                </a:solidFill>
                <a:latin typeface="+mn-lt"/>
                <a:ea typeface="+mn-ea"/>
                <a:cs typeface="+mn-cs"/>
                <a:sym typeface="American Typewriter" charset="0"/>
              </a:defRPr>
            </a:lvl3pPr>
            <a:lvl4pPr marL="1371600" algn="l" rtl="0" fontAlgn="base">
              <a:spcBef>
                <a:spcPct val="0"/>
              </a:spcBef>
              <a:spcAft>
                <a:spcPct val="0"/>
              </a:spcAft>
              <a:defRPr sz="4000" kern="1200">
                <a:solidFill>
                  <a:schemeClr val="dk1"/>
                </a:solidFill>
                <a:latin typeface="+mn-lt"/>
                <a:ea typeface="+mn-ea"/>
                <a:cs typeface="+mn-cs"/>
                <a:sym typeface="American Typewriter" charset="0"/>
              </a:defRPr>
            </a:lvl4pPr>
            <a:lvl5pPr marL="1828800" algn="l" rtl="0" fontAlgn="base">
              <a:spcBef>
                <a:spcPct val="0"/>
              </a:spcBef>
              <a:spcAft>
                <a:spcPct val="0"/>
              </a:spcAft>
              <a:defRPr sz="4000" kern="1200">
                <a:solidFill>
                  <a:schemeClr val="dk1"/>
                </a:solidFill>
                <a:latin typeface="+mn-lt"/>
                <a:ea typeface="+mn-ea"/>
                <a:cs typeface="+mn-cs"/>
                <a:sym typeface="American Typewriter" charset="0"/>
              </a:defRPr>
            </a:lvl5pPr>
            <a:lvl6pPr marL="2286000" algn="l" defTabSz="914400" rtl="0" eaLnBrk="1" latinLnBrk="0" hangingPunct="1">
              <a:defRPr sz="4000" kern="1200">
                <a:solidFill>
                  <a:schemeClr val="dk1"/>
                </a:solidFill>
                <a:latin typeface="+mn-lt"/>
                <a:ea typeface="+mn-ea"/>
                <a:cs typeface="+mn-cs"/>
                <a:sym typeface="American Typewriter" charset="0"/>
              </a:defRPr>
            </a:lvl6pPr>
            <a:lvl7pPr marL="2743200" algn="l" defTabSz="914400" rtl="0" eaLnBrk="1" latinLnBrk="0" hangingPunct="1">
              <a:defRPr sz="4000" kern="1200">
                <a:solidFill>
                  <a:schemeClr val="dk1"/>
                </a:solidFill>
                <a:latin typeface="+mn-lt"/>
                <a:ea typeface="+mn-ea"/>
                <a:cs typeface="+mn-cs"/>
                <a:sym typeface="American Typewriter" charset="0"/>
              </a:defRPr>
            </a:lvl7pPr>
            <a:lvl8pPr marL="3200400" algn="l" defTabSz="914400" rtl="0" eaLnBrk="1" latinLnBrk="0" hangingPunct="1">
              <a:defRPr sz="4000" kern="1200">
                <a:solidFill>
                  <a:schemeClr val="dk1"/>
                </a:solidFill>
                <a:latin typeface="+mn-lt"/>
                <a:ea typeface="+mn-ea"/>
                <a:cs typeface="+mn-cs"/>
                <a:sym typeface="American Typewriter" charset="0"/>
              </a:defRPr>
            </a:lvl8pPr>
            <a:lvl9pPr marL="3657600" algn="l" defTabSz="914400" rtl="0" eaLnBrk="1" latinLnBrk="0" hangingPunct="1">
              <a:defRPr sz="4000" kern="1200">
                <a:solidFill>
                  <a:schemeClr val="dk1"/>
                </a:solidFill>
                <a:latin typeface="+mn-lt"/>
                <a:ea typeface="+mn-ea"/>
                <a:cs typeface="+mn-cs"/>
                <a:sym typeface="American Typewriter" charset="0"/>
              </a:defRPr>
            </a:lvl9pPr>
          </a:lstStyle>
          <a:p>
            <a:pPr algn="ctr">
              <a:defRPr/>
            </a:pPr>
            <a:endParaRPr lang="en-US" dirty="0" err="1">
              <a:solidFill>
                <a:srgbClr val="FFFFFF"/>
              </a:solidFill>
              <a:latin typeface="American Typewriter" charset="0"/>
              <a:ea typeface="ヒラギノ明朝 ProN W3" charset="-128"/>
              <a:cs typeface="ヒラギノ明朝 ProN W3" charset="-128"/>
            </a:endParaRPr>
          </a:p>
        </p:txBody>
      </p:sp>
      <p:sp>
        <p:nvSpPr>
          <p:cNvPr id="8" name="Rectangle 7"/>
          <p:cNvSpPr/>
          <p:nvPr/>
        </p:nvSpPr>
        <p:spPr>
          <a:xfrm>
            <a:off x="3796766" y="1740653"/>
            <a:ext cx="1587500" cy="460375"/>
          </a:xfrm>
          <a:prstGeom prst="rect">
            <a:avLst/>
          </a:prstGeom>
        </p:spPr>
        <p:txBody>
          <a:bodyPr wrap="none">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defRPr/>
            </a:pPr>
            <a:r>
              <a:rPr lang="en-US" sz="2400" dirty="0">
                <a:solidFill>
                  <a:schemeClr val="bg1"/>
                </a:solidFill>
                <a:latin typeface="+mj-lt"/>
                <a:ea typeface="ヒラギノ明朝 ProN W3" charset="0"/>
                <a:cs typeface="ヒラギノ明朝 ProN W3" charset="0"/>
              </a:rPr>
              <a:t>FSL FAST</a:t>
            </a:r>
          </a:p>
        </p:txBody>
      </p:sp>
      <p:sp>
        <p:nvSpPr>
          <p:cNvPr id="11" name="TextBox 10"/>
          <p:cNvSpPr txBox="1"/>
          <p:nvPr/>
        </p:nvSpPr>
        <p:spPr>
          <a:xfrm>
            <a:off x="522000" y="4659982"/>
            <a:ext cx="5274136" cy="338554"/>
          </a:xfrm>
          <a:prstGeom prst="rect">
            <a:avLst/>
          </a:prstGeom>
          <a:noFill/>
        </p:spPr>
        <p:txBody>
          <a:bodyPr wrap="square" rtlCol="0">
            <a:spAutoFit/>
          </a:bodyPr>
          <a:lstStyle/>
          <a:p>
            <a:r>
              <a:rPr lang="en-US" sz="1600" dirty="0">
                <a:sym typeface="Wingdings" pitchFamily="2" charset="2"/>
              </a:rPr>
              <a:t>* </a:t>
            </a:r>
            <a:r>
              <a:rPr lang="en-US" sz="1600" dirty="0" smtClean="0"/>
              <a:t>S. Smith, </a:t>
            </a:r>
            <a:r>
              <a:rPr lang="en-US" sz="1600" dirty="0" smtClean="0">
                <a:sym typeface="Wingdings" pitchFamily="2" charset="2"/>
              </a:rPr>
              <a:t>HUM. </a:t>
            </a:r>
            <a:r>
              <a:rPr lang="en-US" sz="1600" dirty="0">
                <a:sym typeface="Wingdings" pitchFamily="2" charset="2"/>
              </a:rPr>
              <a:t>BRAIN </a:t>
            </a:r>
            <a:r>
              <a:rPr lang="en-US" sz="1600" dirty="0" smtClean="0">
                <a:sym typeface="Wingdings" pitchFamily="2" charset="2"/>
              </a:rPr>
              <a:t>MAPP., 2002</a:t>
            </a:r>
            <a:endParaRPr lang="en-US" sz="1600" dirty="0">
              <a:sym typeface="Wingdings" pitchFamily="2" charset="2"/>
            </a:endParaRPr>
          </a:p>
        </p:txBody>
      </p:sp>
    </p:spTree>
    <p:extLst>
      <p:ext uri="{BB962C8B-B14F-4D97-AF65-F5344CB8AC3E}">
        <p14:creationId xmlns:p14="http://schemas.microsoft.com/office/powerpoint/2010/main" val="8401558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a:t>Preprocessing: </a:t>
            </a:r>
            <a:r>
              <a:rPr lang="en-US" sz="2400" dirty="0" smtClean="0"/>
              <a:t>Standardization</a:t>
            </a:r>
            <a:endParaRPr lang="nl-NL" sz="2400" dirty="0"/>
          </a:p>
        </p:txBody>
      </p:sp>
      <p:sp>
        <p:nvSpPr>
          <p:cNvPr id="10" name="Tijdelijke aanduiding voor inhoud 9"/>
          <p:cNvSpPr>
            <a:spLocks noGrp="1"/>
          </p:cNvSpPr>
          <p:nvPr>
            <p:ph idx="1"/>
          </p:nvPr>
        </p:nvSpPr>
        <p:spPr>
          <a:xfrm>
            <a:off x="522000" y="1203598"/>
            <a:ext cx="3833976" cy="3152632"/>
          </a:xfrm>
        </p:spPr>
        <p:txBody>
          <a:bodyPr/>
          <a:lstStyle/>
          <a:p>
            <a:r>
              <a:rPr lang="en-US" sz="1800" dirty="0" smtClean="0"/>
              <a:t>Possibility of inter-subject intensity variability</a:t>
            </a:r>
          </a:p>
          <a:p>
            <a:r>
              <a:rPr lang="en-US" sz="1800" dirty="0" smtClean="0"/>
              <a:t>Standardization:</a:t>
            </a:r>
          </a:p>
          <a:p>
            <a:pPr lvl="1"/>
            <a:r>
              <a:rPr lang="en-US" sz="1800" dirty="0" smtClean="0"/>
              <a:t>Gaussian Mixture Modeling for 3 brain tissues (GM, WM, CSF)</a:t>
            </a:r>
          </a:p>
          <a:p>
            <a:pPr lvl="1"/>
            <a:r>
              <a:rPr lang="en-US" sz="1800" dirty="0" smtClean="0"/>
              <a:t>Fuzzy intensity transformation of each voxel based on it’s degree of membership to each tissue</a:t>
            </a:r>
            <a:endParaRPr lang="nl-NL" sz="1800" dirty="0"/>
          </a:p>
        </p:txBody>
      </p:sp>
      <p:pic>
        <p:nvPicPr>
          <p:cNvPr id="5" name="Picture 4"/>
          <p:cNvPicPr>
            <a:picLocks noChangeAspect="1"/>
          </p:cNvPicPr>
          <p:nvPr/>
        </p:nvPicPr>
        <p:blipFill>
          <a:blip r:embed="rId3"/>
          <a:stretch>
            <a:fillRect/>
          </a:stretch>
        </p:blipFill>
        <p:spPr>
          <a:xfrm>
            <a:off x="4572000" y="627534"/>
            <a:ext cx="1489289" cy="1944216"/>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4"/>
          <a:stretch>
            <a:fillRect/>
          </a:stretch>
        </p:blipFill>
        <p:spPr>
          <a:xfrm>
            <a:off x="4568113" y="2643758"/>
            <a:ext cx="1493176" cy="183034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5"/>
          <a:stretch>
            <a:fillRect/>
          </a:stretch>
        </p:blipFill>
        <p:spPr>
          <a:xfrm>
            <a:off x="4592428" y="2643758"/>
            <a:ext cx="1513364" cy="1830345"/>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6"/>
          <a:stretch>
            <a:fillRect/>
          </a:stretch>
        </p:blipFill>
        <p:spPr>
          <a:xfrm flipH="1">
            <a:off x="4569867" y="625757"/>
            <a:ext cx="1513364" cy="1944354"/>
          </a:xfrm>
          <a:prstGeom prst="rect">
            <a:avLst/>
          </a:prstGeom>
          <a:solidFill>
            <a:srgbClr val="FFFFFF">
              <a:shade val="85000"/>
            </a:srgbClr>
          </a:solidFill>
          <a:ln w="381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2850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249"/>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249"/>
                                          </p:stCondLst>
                                        </p:cTn>
                                        <p:tgtEl>
                                          <p:spTgt spid="7"/>
                                        </p:tgtEl>
                                        <p:attrNameLst>
                                          <p:attrName>style.visibility</p:attrName>
                                        </p:attrNameLst>
                                      </p:cBhvr>
                                      <p:to>
                                        <p:strVal val="visible"/>
                                      </p:to>
                                    </p:set>
                                  </p:childTnLst>
                                </p:cTn>
                              </p:par>
                            </p:childTnLst>
                          </p:cTn>
                        </p:par>
                        <p:par>
                          <p:cTn id="17" fill="hold">
                            <p:stCondLst>
                              <p:cond delay="250"/>
                            </p:stCondLst>
                            <p:childTnLst>
                              <p:par>
                                <p:cTn id="18" presetID="42" presetClass="path" presetSubtype="0" accel="50000" decel="50000" fill="hold" nodeType="afterEffect">
                                  <p:stCondLst>
                                    <p:cond delay="500"/>
                                  </p:stCondLst>
                                  <p:childTnLst>
                                    <p:animMotion origin="layout" path="M 4.72222E-6 -3.82716E-6 L 0.18506 -3.82716E-6 " pathEditMode="relative" rAng="0" ptsTypes="AA">
                                      <p:cBhvr>
                                        <p:cTn id="19" dur="500" fill="hold"/>
                                        <p:tgtEl>
                                          <p:spTgt spid="8"/>
                                        </p:tgtEl>
                                        <p:attrNameLst>
                                          <p:attrName>ppt_x</p:attrName>
                                          <p:attrName>ppt_y</p:attrName>
                                        </p:attrNameLst>
                                      </p:cBhvr>
                                      <p:rCtr x="9253" y="0"/>
                                    </p:animMotion>
                                  </p:childTnLst>
                                </p:cTn>
                              </p:par>
                              <p:par>
                                <p:cTn id="20" presetID="42" presetClass="path" presetSubtype="0" accel="50000" decel="50000" fill="hold" nodeType="withEffect">
                                  <p:stCondLst>
                                    <p:cond delay="500"/>
                                  </p:stCondLst>
                                  <p:childTnLst>
                                    <p:animMotion origin="layout" path="M 4.16667E-6 3.33333E-6 L 0.18316 0.00031 " pathEditMode="relative" rAng="0" ptsTypes="AA">
                                      <p:cBhvr>
                                        <p:cTn id="21" dur="500" fill="hold"/>
                                        <p:tgtEl>
                                          <p:spTgt spid="7"/>
                                        </p:tgtEl>
                                        <p:attrNameLst>
                                          <p:attrName>ppt_x</p:attrName>
                                          <p:attrName>ppt_y</p:attrName>
                                        </p:attrNameLst>
                                      </p:cBhvr>
                                      <p:rCtr x="914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a:t>Preprocessing: </a:t>
            </a:r>
            <a:r>
              <a:rPr lang="en-US" sz="2400" dirty="0" smtClean="0"/>
              <a:t>Intensity Standardization</a:t>
            </a:r>
            <a:endParaRPr lang="nl-NL" sz="2400" dirty="0"/>
          </a:p>
        </p:txBody>
      </p:sp>
      <p:pic>
        <p:nvPicPr>
          <p:cNvPr id="4" name="Picture 3"/>
          <p:cNvPicPr>
            <a:picLocks noChangeAspect="1"/>
          </p:cNvPicPr>
          <p:nvPr/>
        </p:nvPicPr>
        <p:blipFill>
          <a:blip r:embed="rId3"/>
          <a:stretch>
            <a:fillRect/>
          </a:stretch>
        </p:blipFill>
        <p:spPr>
          <a:xfrm>
            <a:off x="256306" y="3493515"/>
            <a:ext cx="4376167" cy="585675"/>
          </a:xfrm>
          <a:prstGeom prst="rect">
            <a:avLst/>
          </a:prstGeom>
        </p:spPr>
      </p:pic>
      <p:pic>
        <p:nvPicPr>
          <p:cNvPr id="5" name="Picture 4"/>
          <p:cNvPicPr>
            <a:picLocks noChangeAspect="1"/>
          </p:cNvPicPr>
          <p:nvPr/>
        </p:nvPicPr>
        <p:blipFill>
          <a:blip r:embed="rId4"/>
          <a:stretch>
            <a:fillRect/>
          </a:stretch>
        </p:blipFill>
        <p:spPr>
          <a:xfrm>
            <a:off x="256306" y="4160488"/>
            <a:ext cx="4172521" cy="489459"/>
          </a:xfrm>
          <a:prstGeom prst="rect">
            <a:avLst/>
          </a:prstGeom>
        </p:spPr>
      </p:pic>
      <p:pic>
        <p:nvPicPr>
          <p:cNvPr id="13" name="Picture 12"/>
          <p:cNvPicPr>
            <a:picLocks noChangeAspect="1"/>
          </p:cNvPicPr>
          <p:nvPr/>
        </p:nvPicPr>
        <p:blipFill>
          <a:blip r:embed="rId5"/>
          <a:stretch>
            <a:fillRect/>
          </a:stretch>
        </p:blipFill>
        <p:spPr>
          <a:xfrm>
            <a:off x="6869029" y="582488"/>
            <a:ext cx="2095500" cy="2066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p:cNvPicPr>
            <a:picLocks noChangeAspect="1"/>
          </p:cNvPicPr>
          <p:nvPr/>
        </p:nvPicPr>
        <p:blipFill>
          <a:blip r:embed="rId6"/>
          <a:stretch>
            <a:fillRect/>
          </a:stretch>
        </p:blipFill>
        <p:spPr>
          <a:xfrm>
            <a:off x="6869029" y="2712231"/>
            <a:ext cx="2094201" cy="19641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p:cNvPicPr>
            <a:picLocks noChangeAspect="1"/>
          </p:cNvPicPr>
          <p:nvPr/>
        </p:nvPicPr>
        <p:blipFill>
          <a:blip r:embed="rId7"/>
          <a:stretch>
            <a:fillRect/>
          </a:stretch>
        </p:blipFill>
        <p:spPr>
          <a:xfrm>
            <a:off x="107504" y="1061963"/>
            <a:ext cx="3240360" cy="2458516"/>
          </a:xfrm>
          <a:prstGeom prst="rect">
            <a:avLst/>
          </a:prstGeom>
        </p:spPr>
      </p:pic>
      <p:pic>
        <p:nvPicPr>
          <p:cNvPr id="16" name="Picture 15"/>
          <p:cNvPicPr>
            <a:picLocks noChangeAspect="1"/>
          </p:cNvPicPr>
          <p:nvPr/>
        </p:nvPicPr>
        <p:blipFill>
          <a:blip r:embed="rId8"/>
          <a:stretch>
            <a:fillRect/>
          </a:stretch>
        </p:blipFill>
        <p:spPr>
          <a:xfrm>
            <a:off x="3572026" y="1878633"/>
            <a:ext cx="2954406" cy="1641845"/>
          </a:xfrm>
          <a:prstGeom prst="rect">
            <a:avLst/>
          </a:prstGeom>
        </p:spPr>
      </p:pic>
      <p:pic>
        <p:nvPicPr>
          <p:cNvPr id="11" name="Picture 10"/>
          <p:cNvPicPr>
            <a:picLocks noChangeAspect="1"/>
          </p:cNvPicPr>
          <p:nvPr/>
        </p:nvPicPr>
        <p:blipFill>
          <a:blip r:embed="rId9"/>
          <a:stretch>
            <a:fillRect/>
          </a:stretch>
        </p:blipFill>
        <p:spPr>
          <a:xfrm>
            <a:off x="6887416" y="561254"/>
            <a:ext cx="2088382" cy="2084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10"/>
          <a:stretch>
            <a:fillRect/>
          </a:stretch>
        </p:blipFill>
        <p:spPr>
          <a:xfrm>
            <a:off x="6869029" y="2743882"/>
            <a:ext cx="2095500" cy="1932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980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Features</a:t>
            </a:r>
            <a:endParaRPr lang="nl-NL" sz="2400" dirty="0"/>
          </a:p>
        </p:txBody>
      </p:sp>
      <p:sp>
        <p:nvSpPr>
          <p:cNvPr id="10" name="Tijdelijke aanduiding voor inhoud 9"/>
          <p:cNvSpPr>
            <a:spLocks noGrp="1"/>
          </p:cNvSpPr>
          <p:nvPr>
            <p:ph idx="1"/>
          </p:nvPr>
        </p:nvSpPr>
        <p:spPr>
          <a:xfrm>
            <a:off x="522000" y="1147310"/>
            <a:ext cx="8100000" cy="3152632"/>
          </a:xfrm>
        </p:spPr>
        <p:txBody>
          <a:bodyPr/>
          <a:lstStyle/>
          <a:p>
            <a:pPr>
              <a:lnSpc>
                <a:spcPct val="100000"/>
              </a:lnSpc>
            </a:pPr>
            <a:r>
              <a:rPr lang="en-US" sz="1150" dirty="0" smtClean="0">
                <a:solidFill>
                  <a:schemeClr val="bg1">
                    <a:lumMod val="65000"/>
                  </a:schemeClr>
                </a:solidFill>
              </a:rPr>
              <a:t>Intensities</a:t>
            </a:r>
            <a:endParaRPr lang="en-US" sz="1150" dirty="0">
              <a:solidFill>
                <a:schemeClr val="bg1">
                  <a:lumMod val="65000"/>
                </a:schemeClr>
              </a:solidFill>
            </a:endParaRPr>
          </a:p>
          <a:p>
            <a:pPr lvl="1">
              <a:lnSpc>
                <a:spcPct val="100000"/>
              </a:lnSpc>
            </a:pPr>
            <a:r>
              <a:rPr lang="en-US" sz="1150" dirty="0" smtClean="0">
                <a:solidFill>
                  <a:schemeClr val="bg1">
                    <a:lumMod val="65000"/>
                  </a:schemeClr>
                </a:solidFill>
              </a:rPr>
              <a:t>FLAIR</a:t>
            </a:r>
            <a:endParaRPr lang="en-US" sz="1150" dirty="0">
              <a:solidFill>
                <a:schemeClr val="bg1">
                  <a:lumMod val="65000"/>
                </a:schemeClr>
              </a:solidFill>
            </a:endParaRPr>
          </a:p>
          <a:p>
            <a:pPr lvl="1">
              <a:lnSpc>
                <a:spcPct val="100000"/>
              </a:lnSpc>
            </a:pPr>
            <a:r>
              <a:rPr lang="en-US" sz="1150" dirty="0" smtClean="0">
                <a:solidFill>
                  <a:schemeClr val="bg1">
                    <a:lumMod val="65000"/>
                  </a:schemeClr>
                </a:solidFill>
              </a:rPr>
              <a:t>T1</a:t>
            </a:r>
          </a:p>
          <a:p>
            <a:pPr lvl="1">
              <a:lnSpc>
                <a:spcPct val="100000"/>
              </a:lnSpc>
            </a:pPr>
            <a:r>
              <a:rPr lang="en-US" sz="1150" dirty="0" smtClean="0">
                <a:solidFill>
                  <a:schemeClr val="bg1">
                    <a:lumMod val="65000"/>
                  </a:schemeClr>
                </a:solidFill>
              </a:rPr>
              <a:t>T2*</a:t>
            </a:r>
            <a:endParaRPr lang="en-US" sz="1150" dirty="0">
              <a:solidFill>
                <a:schemeClr val="bg1">
                  <a:lumMod val="65000"/>
                </a:schemeClr>
              </a:solidFill>
            </a:endParaRPr>
          </a:p>
          <a:p>
            <a:pPr>
              <a:lnSpc>
                <a:spcPct val="100000"/>
              </a:lnSpc>
            </a:pPr>
            <a:r>
              <a:rPr lang="en-US" sz="1150" dirty="0">
                <a:solidFill>
                  <a:schemeClr val="bg1">
                    <a:lumMod val="65000"/>
                  </a:schemeClr>
                </a:solidFill>
              </a:rPr>
              <a:t>Location</a:t>
            </a:r>
          </a:p>
          <a:p>
            <a:pPr lvl="1">
              <a:lnSpc>
                <a:spcPct val="100000"/>
              </a:lnSpc>
            </a:pPr>
            <a:r>
              <a:rPr lang="en-US" sz="1150" dirty="0">
                <a:solidFill>
                  <a:schemeClr val="bg1">
                    <a:lumMod val="65000"/>
                  </a:schemeClr>
                </a:solidFill>
              </a:rPr>
              <a:t>X, Y, </a:t>
            </a:r>
            <a:r>
              <a:rPr lang="en-US" sz="1150" dirty="0" smtClean="0">
                <a:solidFill>
                  <a:schemeClr val="bg1">
                    <a:lumMod val="65000"/>
                  </a:schemeClr>
                </a:solidFill>
              </a:rPr>
              <a:t>Z in the MNI space</a:t>
            </a:r>
            <a:endParaRPr lang="en-US" sz="1150" dirty="0">
              <a:solidFill>
                <a:schemeClr val="bg1">
                  <a:lumMod val="65000"/>
                </a:schemeClr>
              </a:solidFill>
            </a:endParaRPr>
          </a:p>
          <a:p>
            <a:pPr lvl="1">
              <a:lnSpc>
                <a:spcPct val="100000"/>
              </a:lnSpc>
            </a:pPr>
            <a:r>
              <a:rPr lang="en-US" sz="1150" dirty="0" smtClean="0">
                <a:solidFill>
                  <a:schemeClr val="bg1">
                    <a:lumMod val="65000"/>
                  </a:schemeClr>
                </a:solidFill>
              </a:rPr>
              <a:t>Distances from</a:t>
            </a:r>
            <a:endParaRPr lang="en-US" sz="1150" dirty="0">
              <a:solidFill>
                <a:schemeClr val="bg1">
                  <a:lumMod val="65000"/>
                </a:schemeClr>
              </a:solidFill>
            </a:endParaRPr>
          </a:p>
          <a:p>
            <a:pPr lvl="2">
              <a:lnSpc>
                <a:spcPct val="100000"/>
              </a:lnSpc>
            </a:pPr>
            <a:r>
              <a:rPr lang="en-US" sz="1150" dirty="0">
                <a:solidFill>
                  <a:schemeClr val="bg1">
                    <a:lumMod val="65000"/>
                  </a:schemeClr>
                </a:solidFill>
              </a:rPr>
              <a:t>Brain surface</a:t>
            </a:r>
          </a:p>
          <a:p>
            <a:pPr lvl="2">
              <a:lnSpc>
                <a:spcPct val="100000"/>
              </a:lnSpc>
            </a:pPr>
            <a:r>
              <a:rPr lang="en-US" sz="1150" dirty="0">
                <a:solidFill>
                  <a:schemeClr val="bg1">
                    <a:lumMod val="65000"/>
                  </a:schemeClr>
                </a:solidFill>
              </a:rPr>
              <a:t>Left &amp; right ventricles</a:t>
            </a:r>
          </a:p>
          <a:p>
            <a:pPr lvl="2">
              <a:lnSpc>
                <a:spcPct val="100000"/>
              </a:lnSpc>
            </a:pPr>
            <a:r>
              <a:rPr lang="en-US" sz="1150" dirty="0">
                <a:solidFill>
                  <a:schemeClr val="bg1">
                    <a:lumMod val="65000"/>
                  </a:schemeClr>
                </a:solidFill>
              </a:rPr>
              <a:t>Midsagittal </a:t>
            </a:r>
            <a:r>
              <a:rPr lang="en-US" sz="1150" dirty="0" smtClean="0">
                <a:solidFill>
                  <a:schemeClr val="bg1">
                    <a:lumMod val="65000"/>
                  </a:schemeClr>
                </a:solidFill>
              </a:rPr>
              <a:t>brain </a:t>
            </a:r>
            <a:r>
              <a:rPr lang="en-US" sz="1150" dirty="0">
                <a:solidFill>
                  <a:schemeClr val="bg1">
                    <a:lumMod val="65000"/>
                  </a:schemeClr>
                </a:solidFill>
              </a:rPr>
              <a:t>surface</a:t>
            </a:r>
          </a:p>
          <a:p>
            <a:pPr lvl="1">
              <a:lnSpc>
                <a:spcPct val="100000"/>
              </a:lnSpc>
            </a:pPr>
            <a:r>
              <a:rPr lang="en-US" sz="1150" dirty="0">
                <a:solidFill>
                  <a:schemeClr val="bg1">
                    <a:lumMod val="65000"/>
                  </a:schemeClr>
                </a:solidFill>
              </a:rPr>
              <a:t>Prior p</a:t>
            </a:r>
            <a:r>
              <a:rPr lang="en-US" sz="1150" dirty="0" smtClean="0">
                <a:solidFill>
                  <a:schemeClr val="bg1">
                    <a:lumMod val="65000"/>
                  </a:schemeClr>
                </a:solidFill>
              </a:rPr>
              <a:t>robability </a:t>
            </a:r>
            <a:r>
              <a:rPr lang="en-US" sz="1150" dirty="0">
                <a:solidFill>
                  <a:schemeClr val="bg1">
                    <a:lumMod val="65000"/>
                  </a:schemeClr>
                </a:solidFill>
              </a:rPr>
              <a:t>based on </a:t>
            </a:r>
            <a:r>
              <a:rPr lang="en-US" sz="1150" dirty="0" smtClean="0">
                <a:solidFill>
                  <a:schemeClr val="bg1">
                    <a:lumMod val="65000"/>
                  </a:schemeClr>
                </a:solidFill>
              </a:rPr>
              <a:t>location</a:t>
            </a:r>
          </a:p>
          <a:p>
            <a:pPr>
              <a:lnSpc>
                <a:spcPct val="100000"/>
              </a:lnSpc>
            </a:pPr>
            <a:r>
              <a:rPr lang="en-US" sz="1150" dirty="0" smtClean="0">
                <a:solidFill>
                  <a:schemeClr val="bg1">
                    <a:lumMod val="65000"/>
                  </a:schemeClr>
                </a:solidFill>
              </a:rPr>
              <a:t>Tissue probabilities</a:t>
            </a:r>
          </a:p>
          <a:p>
            <a:pPr lvl="1">
              <a:lnSpc>
                <a:spcPct val="100000"/>
              </a:lnSpc>
            </a:pPr>
            <a:r>
              <a:rPr lang="en-US" sz="1150" dirty="0" smtClean="0">
                <a:solidFill>
                  <a:schemeClr val="bg1">
                    <a:lumMod val="65000"/>
                  </a:schemeClr>
                </a:solidFill>
              </a:rPr>
              <a:t>WM probability</a:t>
            </a:r>
          </a:p>
          <a:p>
            <a:pPr lvl="1">
              <a:lnSpc>
                <a:spcPct val="100000"/>
              </a:lnSpc>
            </a:pPr>
            <a:r>
              <a:rPr lang="en-US" sz="1150" dirty="0" smtClean="0">
                <a:solidFill>
                  <a:schemeClr val="bg1">
                    <a:lumMod val="65000"/>
                  </a:schemeClr>
                </a:solidFill>
              </a:rPr>
              <a:t>GM probability</a:t>
            </a:r>
          </a:p>
          <a:p>
            <a:pPr lvl="1">
              <a:lnSpc>
                <a:spcPct val="100000"/>
              </a:lnSpc>
            </a:pPr>
            <a:r>
              <a:rPr lang="en-US" sz="1150" dirty="0" smtClean="0">
                <a:solidFill>
                  <a:schemeClr val="bg1">
                    <a:lumMod val="65000"/>
                  </a:schemeClr>
                </a:solidFill>
              </a:rPr>
              <a:t>CSF probability</a:t>
            </a:r>
            <a:endParaRPr lang="en-US" sz="1150" dirty="0">
              <a:solidFill>
                <a:schemeClr val="bg1">
                  <a:lumMod val="65000"/>
                </a:schemeClr>
              </a:solidFill>
            </a:endParaRPr>
          </a:p>
          <a:p>
            <a:pPr>
              <a:lnSpc>
                <a:spcPct val="100000"/>
              </a:lnSpc>
            </a:pPr>
            <a:r>
              <a:rPr lang="en-US" sz="1150" dirty="0" smtClean="0">
                <a:solidFill>
                  <a:schemeClr val="bg1">
                    <a:lumMod val="65000"/>
                  </a:schemeClr>
                </a:solidFill>
              </a:rPr>
              <a:t>Second order derivatives</a:t>
            </a:r>
            <a:endParaRPr lang="en-US" sz="1150" dirty="0">
              <a:solidFill>
                <a:schemeClr val="bg1">
                  <a:lumMod val="65000"/>
                </a:schemeClr>
              </a:solidFill>
            </a:endParaRPr>
          </a:p>
          <a:p>
            <a:pPr lvl="1">
              <a:lnSpc>
                <a:spcPct val="100000"/>
              </a:lnSpc>
            </a:pPr>
            <a:r>
              <a:rPr lang="en-US" sz="1150" dirty="0" err="1">
                <a:solidFill>
                  <a:schemeClr val="bg1">
                    <a:lumMod val="65000"/>
                  </a:schemeClr>
                </a:solidFill>
              </a:rPr>
              <a:t>Multiscale</a:t>
            </a:r>
            <a:r>
              <a:rPr lang="en-US" sz="1150" dirty="0">
                <a:solidFill>
                  <a:schemeClr val="bg1">
                    <a:lumMod val="65000"/>
                  </a:schemeClr>
                </a:solidFill>
              </a:rPr>
              <a:t> </a:t>
            </a:r>
            <a:r>
              <a:rPr lang="en-US" sz="1150" dirty="0" smtClean="0">
                <a:solidFill>
                  <a:schemeClr val="bg1">
                    <a:lumMod val="65000"/>
                  </a:schemeClr>
                </a:solidFill>
              </a:rPr>
              <a:t>Laplacian of </a:t>
            </a:r>
            <a:r>
              <a:rPr lang="en-US" sz="1150" dirty="0" err="1" smtClean="0">
                <a:solidFill>
                  <a:schemeClr val="bg1">
                    <a:lumMod val="65000"/>
                  </a:schemeClr>
                </a:solidFill>
              </a:rPr>
              <a:t>Guassian</a:t>
            </a:r>
            <a:endParaRPr lang="en-US" sz="1150" dirty="0">
              <a:solidFill>
                <a:schemeClr val="bg1">
                  <a:lumMod val="65000"/>
                </a:schemeClr>
              </a:solidFill>
            </a:endParaRPr>
          </a:p>
          <a:p>
            <a:pPr lvl="1">
              <a:lnSpc>
                <a:spcPct val="100000"/>
              </a:lnSpc>
            </a:pPr>
            <a:r>
              <a:rPr lang="en-US" sz="1150" dirty="0" err="1">
                <a:solidFill>
                  <a:schemeClr val="bg1">
                    <a:lumMod val="65000"/>
                  </a:schemeClr>
                </a:solidFill>
              </a:rPr>
              <a:t>Multiscale</a:t>
            </a:r>
            <a:r>
              <a:rPr lang="en-US" sz="1150" dirty="0">
                <a:solidFill>
                  <a:schemeClr val="bg1">
                    <a:lumMod val="65000"/>
                  </a:schemeClr>
                </a:solidFill>
              </a:rPr>
              <a:t> d</a:t>
            </a:r>
            <a:r>
              <a:rPr lang="en-US" sz="1150" dirty="0" smtClean="0">
                <a:solidFill>
                  <a:schemeClr val="bg1">
                    <a:lumMod val="65000"/>
                  </a:schemeClr>
                </a:solidFill>
              </a:rPr>
              <a:t>eterminant of Hessian matrix</a:t>
            </a:r>
          </a:p>
          <a:p>
            <a:pPr lvl="1">
              <a:lnSpc>
                <a:spcPct val="100000"/>
              </a:lnSpc>
            </a:pPr>
            <a:r>
              <a:rPr lang="en-US" sz="1150" dirty="0" smtClean="0">
                <a:solidFill>
                  <a:schemeClr val="bg1">
                    <a:lumMod val="65000"/>
                  </a:schemeClr>
                </a:solidFill>
              </a:rPr>
              <a:t>Vesselness</a:t>
            </a:r>
            <a:endParaRPr lang="en-US" sz="1150" dirty="0">
              <a:solidFill>
                <a:schemeClr val="bg1">
                  <a:lumMod val="65000"/>
                </a:schemeClr>
              </a:solidFill>
            </a:endParaRPr>
          </a:p>
          <a:p>
            <a:pPr>
              <a:lnSpc>
                <a:spcPct val="100000"/>
              </a:lnSpc>
            </a:pPr>
            <a:r>
              <a:rPr lang="en-US" sz="1150" dirty="0" err="1" smtClean="0">
                <a:solidFill>
                  <a:schemeClr val="bg1">
                    <a:lumMod val="65000"/>
                  </a:schemeClr>
                </a:solidFill>
              </a:rPr>
              <a:t>Multiscale</a:t>
            </a:r>
            <a:r>
              <a:rPr lang="en-US" sz="1150" dirty="0" smtClean="0">
                <a:solidFill>
                  <a:schemeClr val="bg1">
                    <a:lumMod val="65000"/>
                  </a:schemeClr>
                </a:solidFill>
              </a:rPr>
              <a:t> </a:t>
            </a:r>
            <a:r>
              <a:rPr lang="en-US" sz="1150" dirty="0">
                <a:solidFill>
                  <a:schemeClr val="bg1">
                    <a:lumMod val="65000"/>
                  </a:schemeClr>
                </a:solidFill>
              </a:rPr>
              <a:t>g</a:t>
            </a:r>
            <a:r>
              <a:rPr lang="en-US" sz="1150" dirty="0" smtClean="0">
                <a:solidFill>
                  <a:schemeClr val="bg1">
                    <a:lumMod val="65000"/>
                  </a:schemeClr>
                </a:solidFill>
              </a:rPr>
              <a:t>rayscale annular </a:t>
            </a:r>
            <a:r>
              <a:rPr lang="en-US" sz="1150" dirty="0">
                <a:solidFill>
                  <a:schemeClr val="bg1">
                    <a:lumMod val="65000"/>
                  </a:schemeClr>
                </a:solidFill>
              </a:rPr>
              <a:t>filter</a:t>
            </a:r>
          </a:p>
          <a:p>
            <a:pPr>
              <a:lnSpc>
                <a:spcPct val="100000"/>
              </a:lnSpc>
            </a:pPr>
            <a:endParaRPr lang="nl-NL" sz="1200" dirty="0"/>
          </a:p>
        </p:txBody>
      </p:sp>
      <p:pic>
        <p:nvPicPr>
          <p:cNvPr id="14" name="Picture 13" descr="tspac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064" y="816193"/>
            <a:ext cx="3885377" cy="370809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p:cNvPicPr>
          <p:nvPr/>
        </p:nvPicPr>
        <p:blipFill>
          <a:blip r:embed="rId4"/>
          <a:stretch>
            <a:fillRect/>
          </a:stretch>
        </p:blipFill>
        <p:spPr>
          <a:xfrm flipV="1">
            <a:off x="6069811" y="1179476"/>
            <a:ext cx="2752725" cy="3257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p:cNvPicPr>
            <a:picLocks noChangeAspect="1"/>
          </p:cNvPicPr>
          <p:nvPr/>
        </p:nvPicPr>
        <p:blipFill>
          <a:blip r:embed="rId5"/>
          <a:stretch>
            <a:fillRect/>
          </a:stretch>
        </p:blipFill>
        <p:spPr>
          <a:xfrm flipV="1">
            <a:off x="6144852" y="1179425"/>
            <a:ext cx="2656034" cy="3322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p:cNvPicPr>
            <a:picLocks noChangeAspect="1"/>
          </p:cNvPicPr>
          <p:nvPr/>
        </p:nvPicPr>
        <p:blipFill>
          <a:blip r:embed="rId6"/>
          <a:stretch>
            <a:fillRect/>
          </a:stretch>
        </p:blipFill>
        <p:spPr>
          <a:xfrm flipV="1">
            <a:off x="6162762" y="1203596"/>
            <a:ext cx="2809875" cy="3267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a:blip r:embed="rId7"/>
          <a:stretch>
            <a:fillRect/>
          </a:stretch>
        </p:blipFill>
        <p:spPr>
          <a:xfrm>
            <a:off x="6047602" y="1270931"/>
            <a:ext cx="2825811" cy="3251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8"/>
          <a:stretch>
            <a:fillRect/>
          </a:stretch>
        </p:blipFill>
        <p:spPr>
          <a:xfrm>
            <a:off x="6047081" y="1202093"/>
            <a:ext cx="2826855" cy="32526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p:cNvPicPr>
            <a:picLocks noChangeAspect="1"/>
          </p:cNvPicPr>
          <p:nvPr/>
        </p:nvPicPr>
        <p:blipFill>
          <a:blip r:embed="rId9"/>
          <a:stretch>
            <a:fillRect/>
          </a:stretch>
        </p:blipFill>
        <p:spPr>
          <a:xfrm>
            <a:off x="6095187" y="1194582"/>
            <a:ext cx="2846738" cy="32755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p:cNvPicPr>
            <a:picLocks noChangeAspect="1"/>
          </p:cNvPicPr>
          <p:nvPr/>
        </p:nvPicPr>
        <p:blipFill>
          <a:blip r:embed="rId10"/>
          <a:stretch>
            <a:fillRect/>
          </a:stretch>
        </p:blipFill>
        <p:spPr>
          <a:xfrm>
            <a:off x="6145616" y="1207859"/>
            <a:ext cx="2805113" cy="3312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p:cNvPicPr>
            <a:picLocks noChangeAspect="1"/>
          </p:cNvPicPr>
          <p:nvPr/>
        </p:nvPicPr>
        <p:blipFill>
          <a:blip r:embed="rId11"/>
          <a:stretch>
            <a:fillRect/>
          </a:stretch>
        </p:blipFill>
        <p:spPr>
          <a:xfrm>
            <a:off x="6068188" y="1163325"/>
            <a:ext cx="2829053" cy="33049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5" name="Picture 24"/>
          <p:cNvPicPr>
            <a:picLocks noChangeAspect="1"/>
          </p:cNvPicPr>
          <p:nvPr/>
        </p:nvPicPr>
        <p:blipFill>
          <a:blip r:embed="rId12"/>
          <a:stretch>
            <a:fillRect/>
          </a:stretch>
        </p:blipFill>
        <p:spPr>
          <a:xfrm>
            <a:off x="6112234" y="1183701"/>
            <a:ext cx="2871875" cy="32782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6" name="Picture 25"/>
          <p:cNvPicPr>
            <a:picLocks noChangeAspect="1"/>
          </p:cNvPicPr>
          <p:nvPr/>
        </p:nvPicPr>
        <p:blipFill>
          <a:blip r:embed="rId13"/>
          <a:stretch>
            <a:fillRect/>
          </a:stretch>
        </p:blipFill>
        <p:spPr>
          <a:xfrm>
            <a:off x="6135897" y="1207343"/>
            <a:ext cx="2767935" cy="32160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005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10">
                                            <p:txEl>
                                              <p:pRg st="0" end="0"/>
                                            </p:txEl>
                                          </p:spTgt>
                                        </p:tgtEl>
                                        <p:attrNameLst>
                                          <p:attrName>style.color</p:attrName>
                                        </p:attrNameLst>
                                      </p:cBhvr>
                                      <p:to>
                                        <a:srgbClr val="000000"/>
                                      </p:to>
                                    </p:animClr>
                                  </p:childTnLst>
                                </p:cTn>
                              </p:par>
                              <p:par>
                                <p:cTn id="7" presetID="3" presetClass="emph" presetSubtype="2" fill="hold" nodeType="withEffect">
                                  <p:stCondLst>
                                    <p:cond delay="0"/>
                                  </p:stCondLst>
                                  <p:childTnLst>
                                    <p:animClr clrSpc="rgb" dir="cw">
                                      <p:cBhvr override="childStyle">
                                        <p:cTn id="8" dur="10" fill="hold"/>
                                        <p:tgtEl>
                                          <p:spTgt spid="10">
                                            <p:txEl>
                                              <p:pRg st="1" end="1"/>
                                            </p:txEl>
                                          </p:spTgt>
                                        </p:tgtEl>
                                        <p:attrNameLst>
                                          <p:attrName>style.color</p:attrName>
                                        </p:attrNameLst>
                                      </p:cBhvr>
                                      <p:to>
                                        <a:srgbClr val="000000"/>
                                      </p:to>
                                    </p:animClr>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 fill="hold"/>
                                        <p:tgtEl>
                                          <p:spTgt spid="10">
                                            <p:txEl>
                                              <p:pRg st="1" end="1"/>
                                            </p:txEl>
                                          </p:spTgt>
                                        </p:tgtEl>
                                        <p:attrNameLst>
                                          <p:attrName>style.color</p:attrName>
                                        </p:attrNameLst>
                                      </p:cBhvr>
                                      <p:to>
                                        <a:srgbClr val="A5A5A5"/>
                                      </p:to>
                                    </p:animClr>
                                  </p:childTnLst>
                                </p:cTn>
                              </p:par>
                              <p:par>
                                <p:cTn id="17" presetID="3" presetClass="emph" presetSubtype="2" fill="hold" nodeType="withEffect">
                                  <p:stCondLst>
                                    <p:cond delay="0"/>
                                  </p:stCondLst>
                                  <p:childTnLst>
                                    <p:animClr clrSpc="rgb" dir="cw">
                                      <p:cBhvr override="childStyle">
                                        <p:cTn id="18" dur="10" fill="hold"/>
                                        <p:tgtEl>
                                          <p:spTgt spid="10">
                                            <p:txEl>
                                              <p:pRg st="2" end="2"/>
                                            </p:txEl>
                                          </p:spTgt>
                                        </p:tgtEl>
                                        <p:attrNameLst>
                                          <p:attrName>style.color</p:attrName>
                                        </p:attrNameLst>
                                      </p:cBhvr>
                                      <p:to>
                                        <a:srgbClr val="000000"/>
                                      </p:to>
                                    </p:animClr>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3"/>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 fill="hold"/>
                                        <p:tgtEl>
                                          <p:spTgt spid="10">
                                            <p:txEl>
                                              <p:pRg st="2" end="2"/>
                                            </p:txEl>
                                          </p:spTgt>
                                        </p:tgtEl>
                                        <p:attrNameLst>
                                          <p:attrName>style.color</p:attrName>
                                        </p:attrNameLst>
                                      </p:cBhvr>
                                      <p:to>
                                        <a:srgbClr val="A5A5A5"/>
                                      </p:to>
                                    </p:animClr>
                                  </p:childTnLst>
                                </p:cTn>
                              </p:par>
                              <p:par>
                                <p:cTn id="27" presetID="3" presetClass="emph" presetSubtype="2" fill="hold" nodeType="withEffect">
                                  <p:stCondLst>
                                    <p:cond delay="0"/>
                                  </p:stCondLst>
                                  <p:childTnLst>
                                    <p:animClr clrSpc="rgb" dir="cw">
                                      <p:cBhvr override="childStyle">
                                        <p:cTn id="28" dur="10" fill="hold"/>
                                        <p:tgtEl>
                                          <p:spTgt spid="10">
                                            <p:txEl>
                                              <p:pRg st="3" end="3"/>
                                            </p:txEl>
                                          </p:spTgt>
                                        </p:tgtEl>
                                        <p:attrNameLst>
                                          <p:attrName>style.color</p:attrName>
                                        </p:attrNameLst>
                                      </p:cBhvr>
                                      <p:to>
                                        <a:srgbClr val="000000"/>
                                      </p:to>
                                    </p:animClr>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3" presetClass="emph" presetSubtype="2" fill="hold" nodeType="withEffect">
                                  <p:stCondLst>
                                    <p:cond delay="0"/>
                                  </p:stCondLst>
                                  <p:childTnLst>
                                    <p:animClr clrSpc="rgb" dir="cw">
                                      <p:cBhvr override="childStyle">
                                        <p:cTn id="36" dur="10" fill="hold"/>
                                        <p:tgtEl>
                                          <p:spTgt spid="10">
                                            <p:txEl>
                                              <p:pRg st="3" end="3"/>
                                            </p:txEl>
                                          </p:spTgt>
                                        </p:tgtEl>
                                        <p:attrNameLst>
                                          <p:attrName>style.color</p:attrName>
                                        </p:attrNameLst>
                                      </p:cBhvr>
                                      <p:to>
                                        <a:srgbClr val="A5A5A5"/>
                                      </p:to>
                                    </p:animClr>
                                  </p:childTnLst>
                                </p:cTn>
                              </p:par>
                              <p:par>
                                <p:cTn id="37" presetID="3" presetClass="emph" presetSubtype="2" fill="hold" nodeType="withEffect">
                                  <p:stCondLst>
                                    <p:cond delay="0"/>
                                  </p:stCondLst>
                                  <p:childTnLst>
                                    <p:animClr clrSpc="rgb" dir="cw">
                                      <p:cBhvr override="childStyle">
                                        <p:cTn id="38" dur="10" fill="hold"/>
                                        <p:tgtEl>
                                          <p:spTgt spid="10">
                                            <p:txEl>
                                              <p:pRg st="0" end="0"/>
                                            </p:txEl>
                                          </p:spTgt>
                                        </p:tgtEl>
                                        <p:attrNameLst>
                                          <p:attrName>style.color</p:attrName>
                                        </p:attrNameLst>
                                      </p:cBhvr>
                                      <p:to>
                                        <a:srgbClr val="A5A5A5"/>
                                      </p:to>
                                    </p:animClr>
                                  </p:childTnLst>
                                </p:cTn>
                              </p:par>
                              <p:par>
                                <p:cTn id="39" presetID="3" presetClass="emph" presetSubtype="2" fill="hold" nodeType="withEffect">
                                  <p:stCondLst>
                                    <p:cond delay="0"/>
                                  </p:stCondLst>
                                  <p:childTnLst>
                                    <p:animClr clrSpc="rgb" dir="cw">
                                      <p:cBhvr override="childStyle">
                                        <p:cTn id="40" dur="10" fill="hold"/>
                                        <p:tgtEl>
                                          <p:spTgt spid="10">
                                            <p:txEl>
                                              <p:pRg st="4" end="4"/>
                                            </p:txEl>
                                          </p:spTgt>
                                        </p:tgtEl>
                                        <p:attrNameLst>
                                          <p:attrName>style.color</p:attrName>
                                        </p:attrNameLst>
                                      </p:cBhvr>
                                      <p:to>
                                        <a:srgbClr val="000000"/>
                                      </p:to>
                                    </p:animClr>
                                  </p:childTnLst>
                                </p:cTn>
                              </p:par>
                              <p:par>
                                <p:cTn id="41" presetID="3" presetClass="emph" presetSubtype="2" fill="hold" nodeType="withEffect">
                                  <p:stCondLst>
                                    <p:cond delay="0"/>
                                  </p:stCondLst>
                                  <p:childTnLst>
                                    <p:animClr clrSpc="rgb" dir="cw">
                                      <p:cBhvr override="childStyle">
                                        <p:cTn id="42" dur="10" fill="hold"/>
                                        <p:tgtEl>
                                          <p:spTgt spid="10">
                                            <p:txEl>
                                              <p:pRg st="5" end="5"/>
                                            </p:txEl>
                                          </p:spTgt>
                                        </p:tgtEl>
                                        <p:attrNameLst>
                                          <p:attrName>style.color</p:attrName>
                                        </p:attrNameLst>
                                      </p:cBhvr>
                                      <p:to>
                                        <a:srgbClr val="000000"/>
                                      </p:to>
                                    </p:animClr>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3" presetClass="emph" presetSubtype="2" fill="hold" nodeType="withEffect">
                                  <p:stCondLst>
                                    <p:cond delay="0"/>
                                  </p:stCondLst>
                                  <p:childTnLst>
                                    <p:animClr clrSpc="rgb" dir="cw">
                                      <p:cBhvr override="childStyle">
                                        <p:cTn id="50" dur="10" fill="hold"/>
                                        <p:tgtEl>
                                          <p:spTgt spid="10">
                                            <p:txEl>
                                              <p:pRg st="5" end="5"/>
                                            </p:txEl>
                                          </p:spTgt>
                                        </p:tgtEl>
                                        <p:attrNameLst>
                                          <p:attrName>style.color</p:attrName>
                                        </p:attrNameLst>
                                      </p:cBhvr>
                                      <p:to>
                                        <a:srgbClr val="A5A5A5"/>
                                      </p:to>
                                    </p:animClr>
                                  </p:childTnLst>
                                </p:cTn>
                              </p:par>
                              <p:par>
                                <p:cTn id="51" presetID="3" presetClass="emph" presetSubtype="2" fill="hold" nodeType="withEffect">
                                  <p:stCondLst>
                                    <p:cond delay="0"/>
                                  </p:stCondLst>
                                  <p:childTnLst>
                                    <p:animClr clrSpc="rgb" dir="cw">
                                      <p:cBhvr override="childStyle">
                                        <p:cTn id="52" dur="10" fill="hold"/>
                                        <p:tgtEl>
                                          <p:spTgt spid="10">
                                            <p:txEl>
                                              <p:pRg st="6" end="6"/>
                                            </p:txEl>
                                          </p:spTgt>
                                        </p:tgtEl>
                                        <p:attrNameLst>
                                          <p:attrName>style.color</p:attrName>
                                        </p:attrNameLst>
                                      </p:cBhvr>
                                      <p:to>
                                        <a:srgbClr val="000000"/>
                                      </p:to>
                                    </p:animClr>
                                  </p:childTnLst>
                                </p:cTn>
                              </p:par>
                              <p:par>
                                <p:cTn id="53" presetID="3" presetClass="emph" presetSubtype="2" fill="hold" nodeType="withEffect">
                                  <p:stCondLst>
                                    <p:cond delay="0"/>
                                  </p:stCondLst>
                                  <p:childTnLst>
                                    <p:animClr clrSpc="rgb" dir="cw">
                                      <p:cBhvr override="childStyle">
                                        <p:cTn id="54" dur="10" fill="hold"/>
                                        <p:tgtEl>
                                          <p:spTgt spid="10">
                                            <p:txEl>
                                              <p:pRg st="7" end="7"/>
                                            </p:txEl>
                                          </p:spTgt>
                                        </p:tgtEl>
                                        <p:attrNameLst>
                                          <p:attrName>style.color</p:attrName>
                                        </p:attrNameLst>
                                      </p:cBhvr>
                                      <p:to>
                                        <a:srgbClr val="000000"/>
                                      </p:to>
                                    </p:animClr>
                                  </p:childTnLst>
                                </p:cTn>
                              </p:par>
                              <p:par>
                                <p:cTn id="55" presetID="1"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
                                        </p:tgtEl>
                                        <p:attrNameLst>
                                          <p:attrName>style.visibility</p:attrName>
                                        </p:attrNameLst>
                                      </p:cBhvr>
                                      <p:to>
                                        <p:strVal val="hidden"/>
                                      </p:to>
                                    </p:set>
                                  </p:childTnLst>
                                </p:cTn>
                              </p:par>
                              <p:par>
                                <p:cTn id="61" presetID="3" presetClass="emph" presetSubtype="2" fill="hold" nodeType="withEffect">
                                  <p:stCondLst>
                                    <p:cond delay="0"/>
                                  </p:stCondLst>
                                  <p:childTnLst>
                                    <p:animClr clrSpc="rgb" dir="cw">
                                      <p:cBhvr override="childStyle">
                                        <p:cTn id="62" dur="10" fill="hold"/>
                                        <p:tgtEl>
                                          <p:spTgt spid="10">
                                            <p:txEl>
                                              <p:pRg st="7" end="7"/>
                                            </p:txEl>
                                          </p:spTgt>
                                        </p:tgtEl>
                                        <p:attrNameLst>
                                          <p:attrName>style.color</p:attrName>
                                        </p:attrNameLst>
                                      </p:cBhvr>
                                      <p:to>
                                        <a:srgbClr val="A5A5A5"/>
                                      </p:to>
                                    </p:animClr>
                                  </p:childTnLst>
                                </p:cTn>
                              </p:par>
                              <p:par>
                                <p:cTn id="63" presetID="3" presetClass="emph" presetSubtype="2" fill="hold" nodeType="withEffect">
                                  <p:stCondLst>
                                    <p:cond delay="0"/>
                                  </p:stCondLst>
                                  <p:childTnLst>
                                    <p:animClr clrSpc="rgb" dir="cw">
                                      <p:cBhvr override="childStyle">
                                        <p:cTn id="64" dur="10" fill="hold"/>
                                        <p:tgtEl>
                                          <p:spTgt spid="10">
                                            <p:txEl>
                                              <p:pRg st="8" end="8"/>
                                            </p:txEl>
                                          </p:spTgt>
                                        </p:tgtEl>
                                        <p:attrNameLst>
                                          <p:attrName>style.color</p:attrName>
                                        </p:attrNameLst>
                                      </p:cBhvr>
                                      <p:to>
                                        <a:srgbClr val="000000"/>
                                      </p:to>
                                    </p:animClr>
                                  </p:childTnLst>
                                </p:cTn>
                              </p:par>
                              <p:par>
                                <p:cTn id="65" presetID="1"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6"/>
                                        </p:tgtEl>
                                        <p:attrNameLst>
                                          <p:attrName>style.visibility</p:attrName>
                                        </p:attrNameLst>
                                      </p:cBhvr>
                                      <p:to>
                                        <p:strVal val="hidden"/>
                                      </p:to>
                                    </p:set>
                                  </p:childTnLst>
                                </p:cTn>
                              </p:par>
                              <p:par>
                                <p:cTn id="71" presetID="3" presetClass="emph" presetSubtype="2" fill="hold" nodeType="withEffect">
                                  <p:stCondLst>
                                    <p:cond delay="0"/>
                                  </p:stCondLst>
                                  <p:childTnLst>
                                    <p:animClr clrSpc="rgb" dir="cw">
                                      <p:cBhvr override="childStyle">
                                        <p:cTn id="72" dur="10" fill="hold"/>
                                        <p:tgtEl>
                                          <p:spTgt spid="10">
                                            <p:txEl>
                                              <p:pRg st="8" end="8"/>
                                            </p:txEl>
                                          </p:spTgt>
                                        </p:tgtEl>
                                        <p:attrNameLst>
                                          <p:attrName>style.color</p:attrName>
                                        </p:attrNameLst>
                                      </p:cBhvr>
                                      <p:to>
                                        <a:srgbClr val="A5A5A5"/>
                                      </p:to>
                                    </p:animClr>
                                  </p:childTnLst>
                                </p:cTn>
                              </p:par>
                              <p:par>
                                <p:cTn id="73" presetID="3" presetClass="emph" presetSubtype="2" fill="hold" nodeType="withEffect">
                                  <p:stCondLst>
                                    <p:cond delay="0"/>
                                  </p:stCondLst>
                                  <p:childTnLst>
                                    <p:animClr clrSpc="rgb" dir="cw">
                                      <p:cBhvr override="childStyle">
                                        <p:cTn id="74" dur="10" fill="hold"/>
                                        <p:tgtEl>
                                          <p:spTgt spid="10">
                                            <p:txEl>
                                              <p:pRg st="9" end="9"/>
                                            </p:txEl>
                                          </p:spTgt>
                                        </p:tgtEl>
                                        <p:attrNameLst>
                                          <p:attrName>style.color</p:attrName>
                                        </p:attrNameLst>
                                      </p:cBhvr>
                                      <p:to>
                                        <a:srgbClr val="000000"/>
                                      </p:to>
                                    </p:animClr>
                                  </p:childTnLst>
                                </p:cTn>
                              </p:par>
                              <p:par>
                                <p:cTn id="75" presetID="1" presetClass="entr" presetSubtype="0" fill="hold"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22"/>
                                        </p:tgtEl>
                                        <p:attrNameLst>
                                          <p:attrName>style.visibility</p:attrName>
                                        </p:attrNameLst>
                                      </p:cBhvr>
                                      <p:to>
                                        <p:strVal val="hidden"/>
                                      </p:to>
                                    </p:set>
                                  </p:childTnLst>
                                </p:cTn>
                              </p:par>
                              <p:par>
                                <p:cTn id="81" presetID="3" presetClass="emph" presetSubtype="2" fill="hold" nodeType="withEffect">
                                  <p:stCondLst>
                                    <p:cond delay="0"/>
                                  </p:stCondLst>
                                  <p:childTnLst>
                                    <p:animClr clrSpc="rgb" dir="cw">
                                      <p:cBhvr override="childStyle">
                                        <p:cTn id="82" dur="10" fill="hold"/>
                                        <p:tgtEl>
                                          <p:spTgt spid="10">
                                            <p:txEl>
                                              <p:pRg st="9" end="9"/>
                                            </p:txEl>
                                          </p:spTgt>
                                        </p:tgtEl>
                                        <p:attrNameLst>
                                          <p:attrName>style.color</p:attrName>
                                        </p:attrNameLst>
                                      </p:cBhvr>
                                      <p:to>
                                        <a:srgbClr val="A5A5A5"/>
                                      </p:to>
                                    </p:animClr>
                                  </p:childTnLst>
                                </p:cTn>
                              </p:par>
                              <p:par>
                                <p:cTn id="83" presetID="3" presetClass="emph" presetSubtype="2" fill="hold" nodeType="withEffect">
                                  <p:stCondLst>
                                    <p:cond delay="0"/>
                                  </p:stCondLst>
                                  <p:childTnLst>
                                    <p:animClr clrSpc="rgb" dir="cw">
                                      <p:cBhvr override="childStyle">
                                        <p:cTn id="84" dur="10" fill="hold"/>
                                        <p:tgtEl>
                                          <p:spTgt spid="10">
                                            <p:txEl>
                                              <p:pRg st="6" end="6"/>
                                            </p:txEl>
                                          </p:spTgt>
                                        </p:tgtEl>
                                        <p:attrNameLst>
                                          <p:attrName>style.color</p:attrName>
                                        </p:attrNameLst>
                                      </p:cBhvr>
                                      <p:to>
                                        <a:srgbClr val="A5A5A5"/>
                                      </p:to>
                                    </p:animClr>
                                  </p:childTnLst>
                                </p:cTn>
                              </p:par>
                              <p:par>
                                <p:cTn id="85" presetID="3" presetClass="emph" presetSubtype="2" fill="hold" nodeType="withEffect">
                                  <p:stCondLst>
                                    <p:cond delay="0"/>
                                  </p:stCondLst>
                                  <p:childTnLst>
                                    <p:animClr clrSpc="rgb" dir="cw">
                                      <p:cBhvr override="childStyle">
                                        <p:cTn id="86" dur="10" fill="hold"/>
                                        <p:tgtEl>
                                          <p:spTgt spid="10">
                                            <p:txEl>
                                              <p:pRg st="10" end="10"/>
                                            </p:txEl>
                                          </p:spTgt>
                                        </p:tgtEl>
                                        <p:attrNameLst>
                                          <p:attrName>style.color</p:attrName>
                                        </p:attrNameLst>
                                      </p:cBhvr>
                                      <p:to>
                                        <a:srgbClr val="000000"/>
                                      </p:to>
                                    </p:animClr>
                                  </p:childTnLst>
                                </p:cTn>
                              </p:par>
                              <p:par>
                                <p:cTn id="87" presetID="1" presetClass="entr" presetSubtype="0" fill="hold" nodeType="withEffect">
                                  <p:stCondLst>
                                    <p:cond delay="0"/>
                                  </p:stCondLst>
                                  <p:childTnLst>
                                    <p:set>
                                      <p:cBhvr>
                                        <p:cTn id="88" dur="1" fill="hold">
                                          <p:stCondLst>
                                            <p:cond delay="0"/>
                                          </p:stCondLst>
                                        </p:cTn>
                                        <p:tgtEl>
                                          <p:spTgt spid="2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26"/>
                                        </p:tgtEl>
                                        <p:attrNameLst>
                                          <p:attrName>style.visibility</p:attrName>
                                        </p:attrNameLst>
                                      </p:cBhvr>
                                      <p:to>
                                        <p:strVal val="hidden"/>
                                      </p:to>
                                    </p:set>
                                  </p:childTnLst>
                                </p:cTn>
                              </p:par>
                              <p:par>
                                <p:cTn id="93" presetID="3" presetClass="emph" presetSubtype="2" fill="hold" nodeType="withEffect">
                                  <p:stCondLst>
                                    <p:cond delay="0"/>
                                  </p:stCondLst>
                                  <p:childTnLst>
                                    <p:animClr clrSpc="rgb" dir="cw">
                                      <p:cBhvr override="childStyle">
                                        <p:cTn id="94" dur="10" fill="hold"/>
                                        <p:tgtEl>
                                          <p:spTgt spid="10">
                                            <p:txEl>
                                              <p:pRg st="10" end="10"/>
                                            </p:txEl>
                                          </p:spTgt>
                                        </p:tgtEl>
                                        <p:attrNameLst>
                                          <p:attrName>style.color</p:attrName>
                                        </p:attrNameLst>
                                      </p:cBhvr>
                                      <p:to>
                                        <a:srgbClr val="A5A5A5"/>
                                      </p:to>
                                    </p:animClr>
                                  </p:childTnLst>
                                </p:cTn>
                              </p:par>
                              <p:par>
                                <p:cTn id="95" presetID="3" presetClass="emph" presetSubtype="2" fill="hold" nodeType="withEffect">
                                  <p:stCondLst>
                                    <p:cond delay="0"/>
                                  </p:stCondLst>
                                  <p:childTnLst>
                                    <p:animClr clrSpc="rgb" dir="cw">
                                      <p:cBhvr override="childStyle">
                                        <p:cTn id="96" dur="10" fill="hold"/>
                                        <p:tgtEl>
                                          <p:spTgt spid="10">
                                            <p:txEl>
                                              <p:pRg st="4" end="4"/>
                                            </p:txEl>
                                          </p:spTgt>
                                        </p:tgtEl>
                                        <p:attrNameLst>
                                          <p:attrName>style.color</p:attrName>
                                        </p:attrNameLst>
                                      </p:cBhvr>
                                      <p:to>
                                        <a:srgbClr val="A5A5A5"/>
                                      </p:to>
                                    </p:animClr>
                                  </p:childTnLst>
                                </p:cTn>
                              </p:par>
                              <p:par>
                                <p:cTn id="97" presetID="3" presetClass="emph" presetSubtype="2" fill="hold" nodeType="withEffect">
                                  <p:stCondLst>
                                    <p:cond delay="0"/>
                                  </p:stCondLst>
                                  <p:childTnLst>
                                    <p:animClr clrSpc="rgb" dir="cw">
                                      <p:cBhvr override="childStyle">
                                        <p:cTn id="98" dur="10" fill="hold"/>
                                        <p:tgtEl>
                                          <p:spTgt spid="10">
                                            <p:txEl>
                                              <p:pRg st="11" end="11"/>
                                            </p:txEl>
                                          </p:spTgt>
                                        </p:tgtEl>
                                        <p:attrNameLst>
                                          <p:attrName>style.color</p:attrName>
                                        </p:attrNameLst>
                                      </p:cBhvr>
                                      <p:to>
                                        <a:srgbClr val="000000"/>
                                      </p:to>
                                    </p:animClr>
                                  </p:childTnLst>
                                </p:cTn>
                              </p:par>
                              <p:par>
                                <p:cTn id="99" presetID="3" presetClass="emph" presetSubtype="2" fill="hold" nodeType="withEffect">
                                  <p:stCondLst>
                                    <p:cond delay="0"/>
                                  </p:stCondLst>
                                  <p:childTnLst>
                                    <p:animClr clrSpc="rgb" dir="cw">
                                      <p:cBhvr override="childStyle">
                                        <p:cTn id="100" dur="10" fill="hold"/>
                                        <p:tgtEl>
                                          <p:spTgt spid="10">
                                            <p:txEl>
                                              <p:pRg st="12" end="12"/>
                                            </p:txEl>
                                          </p:spTgt>
                                        </p:tgtEl>
                                        <p:attrNameLst>
                                          <p:attrName>style.color</p:attrName>
                                        </p:attrNameLst>
                                      </p:cBhvr>
                                      <p:to>
                                        <a:srgbClr val="000000"/>
                                      </p:to>
                                    </p:animClr>
                                  </p:childTnLst>
                                </p:cTn>
                              </p:par>
                              <p:par>
                                <p:cTn id="101" presetID="3" presetClass="emph" presetSubtype="2" fill="hold" nodeType="withEffect">
                                  <p:stCondLst>
                                    <p:cond delay="0"/>
                                  </p:stCondLst>
                                  <p:childTnLst>
                                    <p:animClr clrSpc="rgb" dir="cw">
                                      <p:cBhvr override="childStyle">
                                        <p:cTn id="102" dur="10" fill="hold"/>
                                        <p:tgtEl>
                                          <p:spTgt spid="10">
                                            <p:txEl>
                                              <p:pRg st="13" end="13"/>
                                            </p:txEl>
                                          </p:spTgt>
                                        </p:tgtEl>
                                        <p:attrNameLst>
                                          <p:attrName>style.color</p:attrName>
                                        </p:attrNameLst>
                                      </p:cBhvr>
                                      <p:to>
                                        <a:srgbClr val="000000"/>
                                      </p:to>
                                    </p:animClr>
                                  </p:childTnLst>
                                </p:cTn>
                              </p:par>
                              <p:par>
                                <p:cTn id="103" presetID="3" presetClass="emph" presetSubtype="2" fill="hold" nodeType="withEffect">
                                  <p:stCondLst>
                                    <p:cond delay="0"/>
                                  </p:stCondLst>
                                  <p:childTnLst>
                                    <p:animClr clrSpc="rgb" dir="cw">
                                      <p:cBhvr override="childStyle">
                                        <p:cTn id="104" dur="10" fill="hold"/>
                                        <p:tgtEl>
                                          <p:spTgt spid="10">
                                            <p:txEl>
                                              <p:pRg st="14" end="14"/>
                                            </p:txEl>
                                          </p:spTgt>
                                        </p:tgtEl>
                                        <p:attrNameLst>
                                          <p:attrName>style.color</p:attrName>
                                        </p:attrNameLst>
                                      </p:cBhvr>
                                      <p:to>
                                        <a:srgbClr val="000000"/>
                                      </p:to>
                                    </p:animClr>
                                  </p:childTnLst>
                                </p:cTn>
                              </p:par>
                              <p:par>
                                <p:cTn id="105" presetID="1" presetClass="entr" presetSubtype="0" fill="hold" nodeType="withEffect">
                                  <p:stCondLst>
                                    <p:cond delay="0"/>
                                  </p:stCondLst>
                                  <p:childTnLst>
                                    <p:set>
                                      <p:cBhvr>
                                        <p:cTn id="106" dur="1" fill="hold">
                                          <p:stCondLst>
                                            <p:cond delay="0"/>
                                          </p:stCondLst>
                                        </p:cTn>
                                        <p:tgtEl>
                                          <p:spTgt spid="25"/>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25"/>
                                        </p:tgtEl>
                                        <p:attrNameLst>
                                          <p:attrName>style.visibility</p:attrName>
                                        </p:attrNameLst>
                                      </p:cBhvr>
                                      <p:to>
                                        <p:strVal val="hidden"/>
                                      </p:to>
                                    </p:set>
                                  </p:childTnLst>
                                </p:cTn>
                              </p:par>
                              <p:par>
                                <p:cTn id="111" presetID="3" presetClass="emph" presetSubtype="2" fill="hold" nodeType="withEffect">
                                  <p:stCondLst>
                                    <p:cond delay="0"/>
                                  </p:stCondLst>
                                  <p:childTnLst>
                                    <p:animClr clrSpc="rgb" dir="cw">
                                      <p:cBhvr override="childStyle">
                                        <p:cTn id="112" dur="10" fill="hold"/>
                                        <p:tgtEl>
                                          <p:spTgt spid="10">
                                            <p:txEl>
                                              <p:pRg st="11" end="11"/>
                                            </p:txEl>
                                          </p:spTgt>
                                        </p:tgtEl>
                                        <p:attrNameLst>
                                          <p:attrName>style.color</p:attrName>
                                        </p:attrNameLst>
                                      </p:cBhvr>
                                      <p:to>
                                        <a:srgbClr val="A5A5A5"/>
                                      </p:to>
                                    </p:animClr>
                                  </p:childTnLst>
                                </p:cTn>
                              </p:par>
                              <p:par>
                                <p:cTn id="113" presetID="3" presetClass="emph" presetSubtype="2" fill="hold" nodeType="withEffect">
                                  <p:stCondLst>
                                    <p:cond delay="0"/>
                                  </p:stCondLst>
                                  <p:childTnLst>
                                    <p:animClr clrSpc="rgb" dir="cw">
                                      <p:cBhvr override="childStyle">
                                        <p:cTn id="114" dur="10" fill="hold"/>
                                        <p:tgtEl>
                                          <p:spTgt spid="10">
                                            <p:txEl>
                                              <p:pRg st="12" end="12"/>
                                            </p:txEl>
                                          </p:spTgt>
                                        </p:tgtEl>
                                        <p:attrNameLst>
                                          <p:attrName>style.color</p:attrName>
                                        </p:attrNameLst>
                                      </p:cBhvr>
                                      <p:to>
                                        <a:srgbClr val="A5A5A5"/>
                                      </p:to>
                                    </p:animClr>
                                  </p:childTnLst>
                                </p:cTn>
                              </p:par>
                              <p:par>
                                <p:cTn id="115" presetID="3" presetClass="emph" presetSubtype="2" fill="hold" nodeType="withEffect">
                                  <p:stCondLst>
                                    <p:cond delay="0"/>
                                  </p:stCondLst>
                                  <p:childTnLst>
                                    <p:animClr clrSpc="rgb" dir="cw">
                                      <p:cBhvr override="childStyle">
                                        <p:cTn id="116" dur="10" fill="hold"/>
                                        <p:tgtEl>
                                          <p:spTgt spid="10">
                                            <p:txEl>
                                              <p:pRg st="13" end="13"/>
                                            </p:txEl>
                                          </p:spTgt>
                                        </p:tgtEl>
                                        <p:attrNameLst>
                                          <p:attrName>style.color</p:attrName>
                                        </p:attrNameLst>
                                      </p:cBhvr>
                                      <p:to>
                                        <a:srgbClr val="A5A5A5"/>
                                      </p:to>
                                    </p:animClr>
                                  </p:childTnLst>
                                </p:cTn>
                              </p:par>
                              <p:par>
                                <p:cTn id="117" presetID="3" presetClass="emph" presetSubtype="2" fill="hold" nodeType="withEffect">
                                  <p:stCondLst>
                                    <p:cond delay="0"/>
                                  </p:stCondLst>
                                  <p:childTnLst>
                                    <p:animClr clrSpc="rgb" dir="cw">
                                      <p:cBhvr override="childStyle">
                                        <p:cTn id="118" dur="10" fill="hold"/>
                                        <p:tgtEl>
                                          <p:spTgt spid="10">
                                            <p:txEl>
                                              <p:pRg st="14" end="14"/>
                                            </p:txEl>
                                          </p:spTgt>
                                        </p:tgtEl>
                                        <p:attrNameLst>
                                          <p:attrName>style.color</p:attrName>
                                        </p:attrNameLst>
                                      </p:cBhvr>
                                      <p:to>
                                        <a:srgbClr val="A5A5A5"/>
                                      </p:to>
                                    </p:animClr>
                                  </p:childTnLst>
                                </p:cTn>
                              </p:par>
                              <p:par>
                                <p:cTn id="119" presetID="3" presetClass="emph" presetSubtype="2" fill="hold" nodeType="withEffect">
                                  <p:stCondLst>
                                    <p:cond delay="0"/>
                                  </p:stCondLst>
                                  <p:childTnLst>
                                    <p:animClr clrSpc="rgb" dir="cw">
                                      <p:cBhvr override="childStyle">
                                        <p:cTn id="120" dur="10" fill="hold"/>
                                        <p:tgtEl>
                                          <p:spTgt spid="10">
                                            <p:txEl>
                                              <p:pRg st="15" end="15"/>
                                            </p:txEl>
                                          </p:spTgt>
                                        </p:tgtEl>
                                        <p:attrNameLst>
                                          <p:attrName>style.color</p:attrName>
                                        </p:attrNameLst>
                                      </p:cBhvr>
                                      <p:to>
                                        <a:srgbClr val="000000"/>
                                      </p:to>
                                    </p:animClr>
                                  </p:childTnLst>
                                </p:cTn>
                              </p:par>
                              <p:par>
                                <p:cTn id="121" presetID="3" presetClass="emph" presetSubtype="2" fill="hold" nodeType="withEffect">
                                  <p:stCondLst>
                                    <p:cond delay="0"/>
                                  </p:stCondLst>
                                  <p:childTnLst>
                                    <p:animClr clrSpc="rgb" dir="cw">
                                      <p:cBhvr override="childStyle">
                                        <p:cTn id="122" dur="10" fill="hold"/>
                                        <p:tgtEl>
                                          <p:spTgt spid="10">
                                            <p:txEl>
                                              <p:pRg st="16" end="16"/>
                                            </p:txEl>
                                          </p:spTgt>
                                        </p:tgtEl>
                                        <p:attrNameLst>
                                          <p:attrName>style.color</p:attrName>
                                        </p:attrNameLst>
                                      </p:cBhvr>
                                      <p:to>
                                        <a:srgbClr val="000000"/>
                                      </p:to>
                                    </p:animClr>
                                  </p:childTnLst>
                                </p:cTn>
                              </p:par>
                              <p:par>
                                <p:cTn id="123" presetID="3" presetClass="emph" presetSubtype="2" fill="hold" nodeType="withEffect">
                                  <p:stCondLst>
                                    <p:cond delay="0"/>
                                  </p:stCondLst>
                                  <p:childTnLst>
                                    <p:animClr clrSpc="rgb" dir="cw">
                                      <p:cBhvr override="childStyle">
                                        <p:cTn id="124" dur="10" fill="hold"/>
                                        <p:tgtEl>
                                          <p:spTgt spid="10">
                                            <p:txEl>
                                              <p:pRg st="17" end="17"/>
                                            </p:txEl>
                                          </p:spTgt>
                                        </p:tgtEl>
                                        <p:attrNameLst>
                                          <p:attrName>style.color</p:attrName>
                                        </p:attrNameLst>
                                      </p:cBhvr>
                                      <p:to>
                                        <a:srgbClr val="000000"/>
                                      </p:to>
                                    </p:animClr>
                                  </p:childTnLst>
                                </p:cTn>
                              </p:par>
                              <p:par>
                                <p:cTn id="125" presetID="3" presetClass="emph" presetSubtype="2" fill="hold" nodeType="withEffect">
                                  <p:stCondLst>
                                    <p:cond delay="0"/>
                                  </p:stCondLst>
                                  <p:childTnLst>
                                    <p:animClr clrSpc="rgb" dir="cw">
                                      <p:cBhvr override="childStyle">
                                        <p:cTn id="126" dur="10" fill="hold"/>
                                        <p:tgtEl>
                                          <p:spTgt spid="10">
                                            <p:txEl>
                                              <p:pRg st="18" end="18"/>
                                            </p:txEl>
                                          </p:spTgt>
                                        </p:tgtEl>
                                        <p:attrNameLst>
                                          <p:attrName>style.color</p:attrName>
                                        </p:attrNameLst>
                                      </p:cBhvr>
                                      <p:to>
                                        <a:srgbClr val="000000"/>
                                      </p:to>
                                    </p:animClr>
                                  </p:childTnLst>
                                </p:cTn>
                              </p:par>
                              <p:par>
                                <p:cTn id="127" presetID="1" presetClass="entr" presetSubtype="0" fill="hold" nodeType="withEffect">
                                  <p:stCondLst>
                                    <p:cond delay="0"/>
                                  </p:stCondLst>
                                  <p:childTnLst>
                                    <p:set>
                                      <p:cBhvr>
                                        <p:cTn id="128" dur="1" fill="hold">
                                          <p:stCondLst>
                                            <p:cond delay="0"/>
                                          </p:stCondLst>
                                        </p:cTn>
                                        <p:tgtEl>
                                          <p:spTgt spid="24"/>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nodeType="clickEffect">
                                  <p:stCondLst>
                                    <p:cond delay="0"/>
                                  </p:stCondLst>
                                  <p:childTnLst>
                                    <p:set>
                                      <p:cBhvr>
                                        <p:cTn id="132" dur="1" fill="hold">
                                          <p:stCondLst>
                                            <p:cond delay="0"/>
                                          </p:stCondLst>
                                        </p:cTn>
                                        <p:tgtEl>
                                          <p:spTgt spid="24"/>
                                        </p:tgtEl>
                                        <p:attrNameLst>
                                          <p:attrName>style.visibility</p:attrName>
                                        </p:attrNameLst>
                                      </p:cBhvr>
                                      <p:to>
                                        <p:strVal val="hidden"/>
                                      </p:to>
                                    </p:set>
                                  </p:childTnLst>
                                </p:cTn>
                              </p:par>
                              <p:par>
                                <p:cTn id="133" presetID="3" presetClass="emph" presetSubtype="2" fill="hold" nodeType="withEffect">
                                  <p:stCondLst>
                                    <p:cond delay="0"/>
                                  </p:stCondLst>
                                  <p:childTnLst>
                                    <p:animClr clrSpc="rgb" dir="cw">
                                      <p:cBhvr override="childStyle">
                                        <p:cTn id="134" dur="10" fill="hold"/>
                                        <p:tgtEl>
                                          <p:spTgt spid="10">
                                            <p:txEl>
                                              <p:pRg st="15" end="15"/>
                                            </p:txEl>
                                          </p:spTgt>
                                        </p:tgtEl>
                                        <p:attrNameLst>
                                          <p:attrName>style.color</p:attrName>
                                        </p:attrNameLst>
                                      </p:cBhvr>
                                      <p:to>
                                        <a:srgbClr val="A5A5A5"/>
                                      </p:to>
                                    </p:animClr>
                                  </p:childTnLst>
                                </p:cTn>
                              </p:par>
                              <p:par>
                                <p:cTn id="135" presetID="3" presetClass="emph" presetSubtype="2" fill="hold" nodeType="withEffect">
                                  <p:stCondLst>
                                    <p:cond delay="0"/>
                                  </p:stCondLst>
                                  <p:childTnLst>
                                    <p:animClr clrSpc="rgb" dir="cw">
                                      <p:cBhvr override="childStyle">
                                        <p:cTn id="136" dur="10" fill="hold"/>
                                        <p:tgtEl>
                                          <p:spTgt spid="10">
                                            <p:txEl>
                                              <p:pRg st="16" end="16"/>
                                            </p:txEl>
                                          </p:spTgt>
                                        </p:tgtEl>
                                        <p:attrNameLst>
                                          <p:attrName>style.color</p:attrName>
                                        </p:attrNameLst>
                                      </p:cBhvr>
                                      <p:to>
                                        <a:srgbClr val="A5A5A5"/>
                                      </p:to>
                                    </p:animClr>
                                  </p:childTnLst>
                                </p:cTn>
                              </p:par>
                              <p:par>
                                <p:cTn id="137" presetID="3" presetClass="emph" presetSubtype="2" fill="hold" nodeType="withEffect">
                                  <p:stCondLst>
                                    <p:cond delay="0"/>
                                  </p:stCondLst>
                                  <p:childTnLst>
                                    <p:animClr clrSpc="rgb" dir="cw">
                                      <p:cBhvr override="childStyle">
                                        <p:cTn id="138" dur="10" fill="hold"/>
                                        <p:tgtEl>
                                          <p:spTgt spid="10">
                                            <p:txEl>
                                              <p:pRg st="17" end="17"/>
                                            </p:txEl>
                                          </p:spTgt>
                                        </p:tgtEl>
                                        <p:attrNameLst>
                                          <p:attrName>style.color</p:attrName>
                                        </p:attrNameLst>
                                      </p:cBhvr>
                                      <p:to>
                                        <a:srgbClr val="A5A5A5"/>
                                      </p:to>
                                    </p:animClr>
                                  </p:childTnLst>
                                </p:cTn>
                              </p:par>
                              <p:par>
                                <p:cTn id="139" presetID="3" presetClass="emph" presetSubtype="2" fill="hold" nodeType="withEffect">
                                  <p:stCondLst>
                                    <p:cond delay="0"/>
                                  </p:stCondLst>
                                  <p:childTnLst>
                                    <p:animClr clrSpc="rgb" dir="cw">
                                      <p:cBhvr override="childStyle">
                                        <p:cTn id="140" dur="10" fill="hold"/>
                                        <p:tgtEl>
                                          <p:spTgt spid="10">
                                            <p:txEl>
                                              <p:pRg st="18" end="18"/>
                                            </p:txEl>
                                          </p:spTgt>
                                        </p:tgtEl>
                                        <p:attrNameLst>
                                          <p:attrName>style.color</p:attrName>
                                        </p:attrNameLst>
                                      </p:cBhvr>
                                      <p:to>
                                        <a:srgbClr val="A5A5A5"/>
                                      </p:to>
                                    </p:animClr>
                                  </p:childTnLst>
                                </p:cTn>
                              </p:par>
                              <p:par>
                                <p:cTn id="141" presetID="3" presetClass="emph" presetSubtype="2" fill="hold" nodeType="withEffect">
                                  <p:stCondLst>
                                    <p:cond delay="0"/>
                                  </p:stCondLst>
                                  <p:childTnLst>
                                    <p:animClr clrSpc="rgb" dir="cw">
                                      <p:cBhvr override="childStyle">
                                        <p:cTn id="142" dur="10" fill="hold"/>
                                        <p:tgtEl>
                                          <p:spTgt spid="10">
                                            <p:txEl>
                                              <p:pRg st="19" end="19"/>
                                            </p:txEl>
                                          </p:spTgt>
                                        </p:tgtEl>
                                        <p:attrNameLst>
                                          <p:attrName>style.color</p:attrName>
                                        </p:attrNameLst>
                                      </p:cBhvr>
                                      <p:to>
                                        <a:srgbClr val="000000"/>
                                      </p:to>
                                    </p:animClr>
                                  </p:childTnLst>
                                </p:cTn>
                              </p:par>
                              <p:par>
                                <p:cTn id="143" presetID="1" presetClass="entr" presetSubtype="0" fill="hold" nodeType="withEffect">
                                  <p:stCondLst>
                                    <p:cond delay="0"/>
                                  </p:stCondLst>
                                  <p:childTnLst>
                                    <p:set>
                                      <p:cBhvr>
                                        <p:cTn id="1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rot="10800000">
            <a:off x="3152839" y="853394"/>
            <a:ext cx="2840862" cy="3322845"/>
          </a:xfrm>
          <a:prstGeom prst="rect">
            <a:avLst/>
          </a:prstGeom>
        </p:spPr>
      </p:pic>
      <p:pic>
        <p:nvPicPr>
          <p:cNvPr id="19" name="Picture 18"/>
          <p:cNvPicPr>
            <a:picLocks noChangeAspect="1"/>
          </p:cNvPicPr>
          <p:nvPr/>
        </p:nvPicPr>
        <p:blipFill>
          <a:blip r:embed="rId4"/>
          <a:stretch>
            <a:fillRect/>
          </a:stretch>
        </p:blipFill>
        <p:spPr>
          <a:xfrm rot="10800000">
            <a:off x="3242656" y="943824"/>
            <a:ext cx="2682230" cy="3222582"/>
          </a:xfrm>
          <a:prstGeom prst="rect">
            <a:avLst/>
          </a:prstGeom>
        </p:spPr>
      </p:pic>
      <p:sp>
        <p:nvSpPr>
          <p:cNvPr id="9" name="Titel 8"/>
          <p:cNvSpPr>
            <a:spLocks noGrp="1"/>
          </p:cNvSpPr>
          <p:nvPr>
            <p:ph type="title"/>
          </p:nvPr>
        </p:nvSpPr>
        <p:spPr>
          <a:xfrm>
            <a:off x="522000" y="555526"/>
            <a:ext cx="8100000" cy="533400"/>
          </a:xfrm>
        </p:spPr>
        <p:txBody>
          <a:bodyPr/>
          <a:lstStyle/>
          <a:p>
            <a:r>
              <a:rPr lang="en-US" sz="2400" dirty="0" smtClean="0"/>
              <a:t>Annular Filter</a:t>
            </a:r>
            <a:endParaRPr lang="nl-NL" sz="2400" dirty="0"/>
          </a:p>
        </p:txBody>
      </p:sp>
      <p:pic>
        <p:nvPicPr>
          <p:cNvPr id="2" name="Content Placeholder 1"/>
          <p:cNvPicPr>
            <a:picLocks noGrp="1" noChangeAspect="1"/>
          </p:cNvPicPr>
          <p:nvPr>
            <p:ph idx="1"/>
          </p:nvPr>
        </p:nvPicPr>
        <p:blipFill>
          <a:blip r:embed="rId5"/>
          <a:stretch>
            <a:fillRect/>
          </a:stretch>
        </p:blipFill>
        <p:spPr>
          <a:xfrm rot="10800000">
            <a:off x="477248" y="1181455"/>
            <a:ext cx="2624166" cy="3152775"/>
          </a:xfrm>
          <a:prstGeom prst="rect">
            <a:avLst/>
          </a:prstGeom>
        </p:spPr>
      </p:pic>
      <p:sp>
        <p:nvSpPr>
          <p:cNvPr id="3" name="Oval 2"/>
          <p:cNvSpPr/>
          <p:nvPr/>
        </p:nvSpPr>
        <p:spPr>
          <a:xfrm>
            <a:off x="550561" y="1419622"/>
            <a:ext cx="133007"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Oval 5"/>
          <p:cNvSpPr/>
          <p:nvPr/>
        </p:nvSpPr>
        <p:spPr>
          <a:xfrm>
            <a:off x="1043608" y="3452785"/>
            <a:ext cx="144016" cy="1440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Picture 4"/>
          <p:cNvPicPr>
            <a:picLocks noChangeAspect="1"/>
          </p:cNvPicPr>
          <p:nvPr/>
        </p:nvPicPr>
        <p:blipFill>
          <a:blip r:embed="rId6"/>
          <a:stretch>
            <a:fillRect/>
          </a:stretch>
        </p:blipFill>
        <p:spPr>
          <a:xfrm rot="10800000">
            <a:off x="3517684" y="853395"/>
            <a:ext cx="2105795" cy="2685331"/>
          </a:xfrm>
          <a:prstGeom prst="rect">
            <a:avLst/>
          </a:prstGeom>
        </p:spPr>
      </p:pic>
      <p:sp>
        <p:nvSpPr>
          <p:cNvPr id="11" name="Oval 10"/>
          <p:cNvSpPr/>
          <p:nvPr/>
        </p:nvSpPr>
        <p:spPr>
          <a:xfrm>
            <a:off x="4124321" y="1820563"/>
            <a:ext cx="443121" cy="4809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Oval 6"/>
          <p:cNvSpPr/>
          <p:nvPr/>
        </p:nvSpPr>
        <p:spPr>
          <a:xfrm>
            <a:off x="4244779" y="1946557"/>
            <a:ext cx="216024" cy="216024"/>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Oval 11"/>
          <p:cNvSpPr/>
          <p:nvPr/>
        </p:nvSpPr>
        <p:spPr>
          <a:xfrm>
            <a:off x="3856480" y="2012552"/>
            <a:ext cx="443121" cy="4809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Picture 7"/>
          <p:cNvPicPr>
            <a:picLocks noChangeAspect="1"/>
          </p:cNvPicPr>
          <p:nvPr/>
        </p:nvPicPr>
        <p:blipFill>
          <a:blip r:embed="rId7"/>
          <a:stretch>
            <a:fillRect/>
          </a:stretch>
        </p:blipFill>
        <p:spPr>
          <a:xfrm rot="10800000">
            <a:off x="6131486" y="1203598"/>
            <a:ext cx="2539899" cy="3152775"/>
          </a:xfrm>
          <a:prstGeom prst="rect">
            <a:avLst/>
          </a:prstGeom>
        </p:spPr>
      </p:pic>
      <p:sp>
        <p:nvSpPr>
          <p:cNvPr id="13" name="Oval 12"/>
          <p:cNvSpPr/>
          <p:nvPr/>
        </p:nvSpPr>
        <p:spPr>
          <a:xfrm>
            <a:off x="3995938" y="1995686"/>
            <a:ext cx="432046" cy="451880"/>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Oval 13"/>
          <p:cNvSpPr/>
          <p:nvPr/>
        </p:nvSpPr>
        <p:spPr>
          <a:xfrm>
            <a:off x="4242428" y="1647948"/>
            <a:ext cx="432046" cy="451880"/>
          </a:xfrm>
          <a:prstGeom prst="ellipse">
            <a:avLst/>
          </a:prstGeom>
          <a:noFill/>
          <a:ln w="571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l 14"/>
          <p:cNvSpPr/>
          <p:nvPr/>
        </p:nvSpPr>
        <p:spPr>
          <a:xfrm>
            <a:off x="4418982" y="1828149"/>
            <a:ext cx="96935" cy="91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Oval 16"/>
          <p:cNvSpPr/>
          <p:nvPr/>
        </p:nvSpPr>
        <p:spPr>
          <a:xfrm>
            <a:off x="4157102" y="2175597"/>
            <a:ext cx="96935" cy="9147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Oval 17"/>
          <p:cNvSpPr/>
          <p:nvPr/>
        </p:nvSpPr>
        <p:spPr>
          <a:xfrm>
            <a:off x="4135050" y="1851670"/>
            <a:ext cx="422457" cy="46283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6138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1" nodeType="clickEffect">
                                  <p:stCondLst>
                                    <p:cond delay="0"/>
                                  </p:stCondLst>
                                  <p:childTnLst>
                                    <p:animMotion origin="layout" path="M -4.72222E-6 -4.81481E-6 L 0.25 -4.81481E-6 " pathEditMode="relative" rAng="0" ptsTypes="AA">
                                      <p:cBhvr>
                                        <p:cTn id="11" dur="2000" fill="hold"/>
                                        <p:tgtEl>
                                          <p:spTgt spid="3"/>
                                        </p:tgtEl>
                                        <p:attrNameLst>
                                          <p:attrName>ppt_x</p:attrName>
                                          <p:attrName>ppt_y</p:attrName>
                                        </p:attrNameLst>
                                      </p:cBhvr>
                                      <p:rCtr x="12500" y="0"/>
                                    </p:animMotion>
                                  </p:childTnLst>
                                </p:cTn>
                              </p:par>
                            </p:childTnLst>
                          </p:cTn>
                        </p:par>
                        <p:par>
                          <p:cTn id="12" fill="hold">
                            <p:stCondLst>
                              <p:cond delay="2000"/>
                            </p:stCondLst>
                            <p:childTnLst>
                              <p:par>
                                <p:cTn id="13" presetID="1" presetClass="exit" presetSubtype="0" fill="hold" grpId="2"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2000"/>
                            </p:stCondLst>
                            <p:childTnLst>
                              <p:par>
                                <p:cTn id="16" presetID="42" presetClass="path" presetSubtype="0" accel="50000" decel="50000" fill="hold" grpId="4" nodeType="afterEffect">
                                  <p:stCondLst>
                                    <p:cond delay="0"/>
                                  </p:stCondLst>
                                  <p:childTnLst>
                                    <p:animMotion origin="layout" path="M 0.25 -4.81481E-6 L 0.00278 0.07717 " pathEditMode="relative" rAng="0" ptsTypes="AA">
                                      <p:cBhvr>
                                        <p:cTn id="17" dur="10" fill="hold"/>
                                        <p:tgtEl>
                                          <p:spTgt spid="3"/>
                                        </p:tgtEl>
                                        <p:attrNameLst>
                                          <p:attrName>ppt_x</p:attrName>
                                          <p:attrName>ppt_y</p:attrName>
                                        </p:attrNameLst>
                                      </p:cBhvr>
                                      <p:rCtr x="-12361" y="3858"/>
                                    </p:animMotion>
                                  </p:childTnLst>
                                </p:cTn>
                              </p:par>
                            </p:childTnLst>
                          </p:cTn>
                        </p:par>
                        <p:par>
                          <p:cTn id="18" fill="hold">
                            <p:stCondLst>
                              <p:cond delay="2010"/>
                            </p:stCondLst>
                            <p:childTnLst>
                              <p:par>
                                <p:cTn id="19" presetID="1" presetClass="entr" presetSubtype="0" fill="hold" grpId="3" nodeType="after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par>
                          <p:cTn id="21" fill="hold">
                            <p:stCondLst>
                              <p:cond delay="2010"/>
                            </p:stCondLst>
                            <p:childTnLst>
                              <p:par>
                                <p:cTn id="22" presetID="63" presetClass="path" presetSubtype="0" accel="50000" decel="50000" fill="hold" grpId="5" nodeType="afterEffect">
                                  <p:stCondLst>
                                    <p:cond delay="0"/>
                                  </p:stCondLst>
                                  <p:childTnLst>
                                    <p:animMotion origin="layout" path="M 0.00278 0.07717 L 0.25278 0.07717 " pathEditMode="relative" rAng="0" ptsTypes="AA">
                                      <p:cBhvr>
                                        <p:cTn id="23" dur="2000" fill="hold"/>
                                        <p:tgtEl>
                                          <p:spTgt spid="3"/>
                                        </p:tgtEl>
                                        <p:attrNameLst>
                                          <p:attrName>ppt_x</p:attrName>
                                          <p:attrName>ppt_y</p:attrName>
                                        </p:attrNameLst>
                                      </p:cBhvr>
                                      <p:rCtr x="12500" y="0"/>
                                    </p:animMotion>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6" nodeType="clickEffect">
                                  <p:stCondLst>
                                    <p:cond delay="0"/>
                                  </p:stCondLst>
                                  <p:childTnLst>
                                    <p:set>
                                      <p:cBhvr>
                                        <p:cTn id="27" dur="1" fill="hold">
                                          <p:stCondLst>
                                            <p:cond delay="0"/>
                                          </p:stCondLst>
                                        </p:cTn>
                                        <p:tgtEl>
                                          <p:spTgt spid="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6"/>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fade">
                                      <p:cBhvr>
                                        <p:cTn id="79" dur="500"/>
                                        <p:tgtEl>
                                          <p:spTgt spid="18"/>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xit" presetSubtype="1" fill="hold" nodeType="clickEffect">
                                  <p:stCondLst>
                                    <p:cond delay="0"/>
                                  </p:stCondLst>
                                  <p:childTnLst>
                                    <p:anim calcmode="lin" valueType="num">
                                      <p:cBhvr additive="base">
                                        <p:cTn id="83" dur="500"/>
                                        <p:tgtEl>
                                          <p:spTgt spid="5"/>
                                        </p:tgtEl>
                                        <p:attrNameLst>
                                          <p:attrName>ppt_x</p:attrName>
                                        </p:attrNameLst>
                                      </p:cBhvr>
                                      <p:tavLst>
                                        <p:tav tm="0">
                                          <p:val>
                                            <p:strVal val="ppt_x"/>
                                          </p:val>
                                        </p:tav>
                                        <p:tav tm="100000">
                                          <p:val>
                                            <p:strVal val="ppt_x"/>
                                          </p:val>
                                        </p:tav>
                                      </p:tavLst>
                                    </p:anim>
                                    <p:anim calcmode="lin" valueType="num">
                                      <p:cBhvr additive="base">
                                        <p:cTn id="84" dur="500"/>
                                        <p:tgtEl>
                                          <p:spTgt spid="5"/>
                                        </p:tgtEl>
                                        <p:attrNameLst>
                                          <p:attrName>ppt_y</p:attrName>
                                        </p:attrNameLst>
                                      </p:cBhvr>
                                      <p:tavLst>
                                        <p:tav tm="0">
                                          <p:val>
                                            <p:strVal val="ppt_y"/>
                                          </p:val>
                                        </p:tav>
                                        <p:tav tm="100000">
                                          <p:val>
                                            <p:strVal val="0-ppt_h/2"/>
                                          </p:val>
                                        </p:tav>
                                      </p:tavLst>
                                    </p:anim>
                                    <p:set>
                                      <p:cBhvr>
                                        <p:cTn id="85" dur="1" fill="hold">
                                          <p:stCondLst>
                                            <p:cond delay="499"/>
                                          </p:stCondLst>
                                        </p:cTn>
                                        <p:tgtEl>
                                          <p:spTgt spid="5"/>
                                        </p:tgtEl>
                                        <p:attrNameLst>
                                          <p:attrName>style.visibility</p:attrName>
                                        </p:attrNameLst>
                                      </p:cBhvr>
                                      <p:to>
                                        <p:strVal val="hidden"/>
                                      </p:to>
                                    </p:set>
                                  </p:childTnLst>
                                </p:cTn>
                              </p:par>
                              <p:par>
                                <p:cTn id="86" presetID="2" presetClass="exit" presetSubtype="1" fill="hold" grpId="2" nodeType="withEffect">
                                  <p:stCondLst>
                                    <p:cond delay="0"/>
                                  </p:stCondLst>
                                  <p:childTnLst>
                                    <p:anim calcmode="lin" valueType="num">
                                      <p:cBhvr additive="base">
                                        <p:cTn id="87" dur="500"/>
                                        <p:tgtEl>
                                          <p:spTgt spid="11"/>
                                        </p:tgtEl>
                                        <p:attrNameLst>
                                          <p:attrName>ppt_x</p:attrName>
                                        </p:attrNameLst>
                                      </p:cBhvr>
                                      <p:tavLst>
                                        <p:tav tm="0">
                                          <p:val>
                                            <p:strVal val="ppt_x"/>
                                          </p:val>
                                        </p:tav>
                                        <p:tav tm="100000">
                                          <p:val>
                                            <p:strVal val="ppt_x"/>
                                          </p:val>
                                        </p:tav>
                                      </p:tavLst>
                                    </p:anim>
                                    <p:anim calcmode="lin" valueType="num">
                                      <p:cBhvr additive="base">
                                        <p:cTn id="88" dur="500"/>
                                        <p:tgtEl>
                                          <p:spTgt spid="11"/>
                                        </p:tgtEl>
                                        <p:attrNameLst>
                                          <p:attrName>ppt_y</p:attrName>
                                        </p:attrNameLst>
                                      </p:cBhvr>
                                      <p:tavLst>
                                        <p:tav tm="0">
                                          <p:val>
                                            <p:strVal val="ppt_y"/>
                                          </p:val>
                                        </p:tav>
                                        <p:tav tm="100000">
                                          <p:val>
                                            <p:strVal val="0-ppt_h/2"/>
                                          </p:val>
                                        </p:tav>
                                      </p:tavLst>
                                    </p:anim>
                                    <p:set>
                                      <p:cBhvr>
                                        <p:cTn id="89" dur="1" fill="hold">
                                          <p:stCondLst>
                                            <p:cond delay="499"/>
                                          </p:stCondLst>
                                        </p:cTn>
                                        <p:tgtEl>
                                          <p:spTgt spid="11"/>
                                        </p:tgtEl>
                                        <p:attrNameLst>
                                          <p:attrName>style.visibility</p:attrName>
                                        </p:attrNameLst>
                                      </p:cBhvr>
                                      <p:to>
                                        <p:strVal val="hidden"/>
                                      </p:to>
                                    </p:set>
                                  </p:childTnLst>
                                </p:cTn>
                              </p:par>
                              <p:par>
                                <p:cTn id="90" presetID="2" presetClass="exit" presetSubtype="1" fill="hold" grpId="2" nodeType="withEffect">
                                  <p:stCondLst>
                                    <p:cond delay="0"/>
                                  </p:stCondLst>
                                  <p:childTnLst>
                                    <p:anim calcmode="lin" valueType="num">
                                      <p:cBhvr additive="base">
                                        <p:cTn id="91" dur="500"/>
                                        <p:tgtEl>
                                          <p:spTgt spid="7"/>
                                        </p:tgtEl>
                                        <p:attrNameLst>
                                          <p:attrName>ppt_x</p:attrName>
                                        </p:attrNameLst>
                                      </p:cBhvr>
                                      <p:tavLst>
                                        <p:tav tm="0">
                                          <p:val>
                                            <p:strVal val="ppt_x"/>
                                          </p:val>
                                        </p:tav>
                                        <p:tav tm="100000">
                                          <p:val>
                                            <p:strVal val="ppt_x"/>
                                          </p:val>
                                        </p:tav>
                                      </p:tavLst>
                                    </p:anim>
                                    <p:anim calcmode="lin" valueType="num">
                                      <p:cBhvr additive="base">
                                        <p:cTn id="92" dur="500"/>
                                        <p:tgtEl>
                                          <p:spTgt spid="7"/>
                                        </p:tgtEl>
                                        <p:attrNameLst>
                                          <p:attrName>ppt_y</p:attrName>
                                        </p:attrNameLst>
                                      </p:cBhvr>
                                      <p:tavLst>
                                        <p:tav tm="0">
                                          <p:val>
                                            <p:strVal val="ppt_y"/>
                                          </p:val>
                                        </p:tav>
                                        <p:tav tm="100000">
                                          <p:val>
                                            <p:strVal val="0-ppt_h/2"/>
                                          </p:val>
                                        </p:tav>
                                      </p:tavLst>
                                    </p:anim>
                                    <p:set>
                                      <p:cBhvr>
                                        <p:cTn id="93" dur="1" fill="hold">
                                          <p:stCondLst>
                                            <p:cond delay="499"/>
                                          </p:stCondLst>
                                        </p:cTn>
                                        <p:tgtEl>
                                          <p:spTgt spid="7"/>
                                        </p:tgtEl>
                                        <p:attrNameLst>
                                          <p:attrName>style.visibility</p:attrName>
                                        </p:attrNameLst>
                                      </p:cBhvr>
                                      <p:to>
                                        <p:strVal val="hidden"/>
                                      </p:to>
                                    </p:set>
                                  </p:childTnLst>
                                </p:cTn>
                              </p:par>
                              <p:par>
                                <p:cTn id="94" presetID="2" presetClass="exit" presetSubtype="1" fill="hold" grpId="2" nodeType="withEffect">
                                  <p:stCondLst>
                                    <p:cond delay="0"/>
                                  </p:stCondLst>
                                  <p:childTnLst>
                                    <p:anim calcmode="lin" valueType="num">
                                      <p:cBhvr additive="base">
                                        <p:cTn id="95" dur="500"/>
                                        <p:tgtEl>
                                          <p:spTgt spid="12"/>
                                        </p:tgtEl>
                                        <p:attrNameLst>
                                          <p:attrName>ppt_x</p:attrName>
                                        </p:attrNameLst>
                                      </p:cBhvr>
                                      <p:tavLst>
                                        <p:tav tm="0">
                                          <p:val>
                                            <p:strVal val="ppt_x"/>
                                          </p:val>
                                        </p:tav>
                                        <p:tav tm="100000">
                                          <p:val>
                                            <p:strVal val="ppt_x"/>
                                          </p:val>
                                        </p:tav>
                                      </p:tavLst>
                                    </p:anim>
                                    <p:anim calcmode="lin" valueType="num">
                                      <p:cBhvr additive="base">
                                        <p:cTn id="96" dur="500"/>
                                        <p:tgtEl>
                                          <p:spTgt spid="12"/>
                                        </p:tgtEl>
                                        <p:attrNameLst>
                                          <p:attrName>ppt_y</p:attrName>
                                        </p:attrNameLst>
                                      </p:cBhvr>
                                      <p:tavLst>
                                        <p:tav tm="0">
                                          <p:val>
                                            <p:strVal val="ppt_y"/>
                                          </p:val>
                                        </p:tav>
                                        <p:tav tm="100000">
                                          <p:val>
                                            <p:strVal val="0-ppt_h/2"/>
                                          </p:val>
                                        </p:tav>
                                      </p:tavLst>
                                    </p:anim>
                                    <p:set>
                                      <p:cBhvr>
                                        <p:cTn id="97" dur="1" fill="hold">
                                          <p:stCondLst>
                                            <p:cond delay="499"/>
                                          </p:stCondLst>
                                        </p:cTn>
                                        <p:tgtEl>
                                          <p:spTgt spid="12"/>
                                        </p:tgtEl>
                                        <p:attrNameLst>
                                          <p:attrName>style.visibility</p:attrName>
                                        </p:attrNameLst>
                                      </p:cBhvr>
                                      <p:to>
                                        <p:strVal val="hidden"/>
                                      </p:to>
                                    </p:set>
                                  </p:childTnLst>
                                </p:cTn>
                              </p:par>
                              <p:par>
                                <p:cTn id="98" presetID="2" presetClass="exit" presetSubtype="1" fill="hold" grpId="1" nodeType="withEffect">
                                  <p:stCondLst>
                                    <p:cond delay="0"/>
                                  </p:stCondLst>
                                  <p:childTnLst>
                                    <p:anim calcmode="lin" valueType="num">
                                      <p:cBhvr additive="base">
                                        <p:cTn id="99" dur="500"/>
                                        <p:tgtEl>
                                          <p:spTgt spid="14"/>
                                        </p:tgtEl>
                                        <p:attrNameLst>
                                          <p:attrName>ppt_x</p:attrName>
                                        </p:attrNameLst>
                                      </p:cBhvr>
                                      <p:tavLst>
                                        <p:tav tm="0">
                                          <p:val>
                                            <p:strVal val="ppt_x"/>
                                          </p:val>
                                        </p:tav>
                                        <p:tav tm="100000">
                                          <p:val>
                                            <p:strVal val="ppt_x"/>
                                          </p:val>
                                        </p:tav>
                                      </p:tavLst>
                                    </p:anim>
                                    <p:anim calcmode="lin" valueType="num">
                                      <p:cBhvr additive="base">
                                        <p:cTn id="100" dur="500"/>
                                        <p:tgtEl>
                                          <p:spTgt spid="14"/>
                                        </p:tgtEl>
                                        <p:attrNameLst>
                                          <p:attrName>ppt_y</p:attrName>
                                        </p:attrNameLst>
                                      </p:cBhvr>
                                      <p:tavLst>
                                        <p:tav tm="0">
                                          <p:val>
                                            <p:strVal val="ppt_y"/>
                                          </p:val>
                                        </p:tav>
                                        <p:tav tm="100000">
                                          <p:val>
                                            <p:strVal val="0-ppt_h/2"/>
                                          </p:val>
                                        </p:tav>
                                      </p:tavLst>
                                    </p:anim>
                                    <p:set>
                                      <p:cBhvr>
                                        <p:cTn id="101" dur="1" fill="hold">
                                          <p:stCondLst>
                                            <p:cond delay="499"/>
                                          </p:stCondLst>
                                        </p:cTn>
                                        <p:tgtEl>
                                          <p:spTgt spid="14"/>
                                        </p:tgtEl>
                                        <p:attrNameLst>
                                          <p:attrName>style.visibility</p:attrName>
                                        </p:attrNameLst>
                                      </p:cBhvr>
                                      <p:to>
                                        <p:strVal val="hidden"/>
                                      </p:to>
                                    </p:set>
                                  </p:childTnLst>
                                </p:cTn>
                              </p:par>
                              <p:par>
                                <p:cTn id="102" presetID="2" presetClass="exit" presetSubtype="1" fill="hold" grpId="1" nodeType="withEffect">
                                  <p:stCondLst>
                                    <p:cond delay="0"/>
                                  </p:stCondLst>
                                  <p:childTnLst>
                                    <p:anim calcmode="lin" valueType="num">
                                      <p:cBhvr additive="base">
                                        <p:cTn id="103" dur="500"/>
                                        <p:tgtEl>
                                          <p:spTgt spid="13"/>
                                        </p:tgtEl>
                                        <p:attrNameLst>
                                          <p:attrName>ppt_x</p:attrName>
                                        </p:attrNameLst>
                                      </p:cBhvr>
                                      <p:tavLst>
                                        <p:tav tm="0">
                                          <p:val>
                                            <p:strVal val="ppt_x"/>
                                          </p:val>
                                        </p:tav>
                                        <p:tav tm="100000">
                                          <p:val>
                                            <p:strVal val="ppt_x"/>
                                          </p:val>
                                        </p:tav>
                                      </p:tavLst>
                                    </p:anim>
                                    <p:anim calcmode="lin" valueType="num">
                                      <p:cBhvr additive="base">
                                        <p:cTn id="104" dur="500"/>
                                        <p:tgtEl>
                                          <p:spTgt spid="13"/>
                                        </p:tgtEl>
                                        <p:attrNameLst>
                                          <p:attrName>ppt_y</p:attrName>
                                        </p:attrNameLst>
                                      </p:cBhvr>
                                      <p:tavLst>
                                        <p:tav tm="0">
                                          <p:val>
                                            <p:strVal val="ppt_y"/>
                                          </p:val>
                                        </p:tav>
                                        <p:tav tm="100000">
                                          <p:val>
                                            <p:strVal val="0-ppt_h/2"/>
                                          </p:val>
                                        </p:tav>
                                      </p:tavLst>
                                    </p:anim>
                                    <p:set>
                                      <p:cBhvr>
                                        <p:cTn id="105" dur="1" fill="hold">
                                          <p:stCondLst>
                                            <p:cond delay="499"/>
                                          </p:stCondLst>
                                        </p:cTn>
                                        <p:tgtEl>
                                          <p:spTgt spid="13"/>
                                        </p:tgtEl>
                                        <p:attrNameLst>
                                          <p:attrName>style.visibility</p:attrName>
                                        </p:attrNameLst>
                                      </p:cBhvr>
                                      <p:to>
                                        <p:strVal val="hidden"/>
                                      </p:to>
                                    </p:set>
                                  </p:childTnLst>
                                </p:cTn>
                              </p:par>
                              <p:par>
                                <p:cTn id="106" presetID="2" presetClass="exit" presetSubtype="1" fill="hold" grpId="1" nodeType="withEffect">
                                  <p:stCondLst>
                                    <p:cond delay="0"/>
                                  </p:stCondLst>
                                  <p:childTnLst>
                                    <p:anim calcmode="lin" valueType="num">
                                      <p:cBhvr additive="base">
                                        <p:cTn id="107" dur="500"/>
                                        <p:tgtEl>
                                          <p:spTgt spid="17"/>
                                        </p:tgtEl>
                                        <p:attrNameLst>
                                          <p:attrName>ppt_x</p:attrName>
                                        </p:attrNameLst>
                                      </p:cBhvr>
                                      <p:tavLst>
                                        <p:tav tm="0">
                                          <p:val>
                                            <p:strVal val="ppt_x"/>
                                          </p:val>
                                        </p:tav>
                                        <p:tav tm="100000">
                                          <p:val>
                                            <p:strVal val="ppt_x"/>
                                          </p:val>
                                        </p:tav>
                                      </p:tavLst>
                                    </p:anim>
                                    <p:anim calcmode="lin" valueType="num">
                                      <p:cBhvr additive="base">
                                        <p:cTn id="108" dur="500"/>
                                        <p:tgtEl>
                                          <p:spTgt spid="17"/>
                                        </p:tgtEl>
                                        <p:attrNameLst>
                                          <p:attrName>ppt_y</p:attrName>
                                        </p:attrNameLst>
                                      </p:cBhvr>
                                      <p:tavLst>
                                        <p:tav tm="0">
                                          <p:val>
                                            <p:strVal val="ppt_y"/>
                                          </p:val>
                                        </p:tav>
                                        <p:tav tm="100000">
                                          <p:val>
                                            <p:strVal val="0-ppt_h/2"/>
                                          </p:val>
                                        </p:tav>
                                      </p:tavLst>
                                    </p:anim>
                                    <p:set>
                                      <p:cBhvr>
                                        <p:cTn id="109" dur="1" fill="hold">
                                          <p:stCondLst>
                                            <p:cond delay="499"/>
                                          </p:stCondLst>
                                        </p:cTn>
                                        <p:tgtEl>
                                          <p:spTgt spid="17"/>
                                        </p:tgtEl>
                                        <p:attrNameLst>
                                          <p:attrName>style.visibility</p:attrName>
                                        </p:attrNameLst>
                                      </p:cBhvr>
                                      <p:to>
                                        <p:strVal val="hidden"/>
                                      </p:to>
                                    </p:set>
                                  </p:childTnLst>
                                </p:cTn>
                              </p:par>
                              <p:par>
                                <p:cTn id="110" presetID="2" presetClass="exit" presetSubtype="1" fill="hold" grpId="1" nodeType="withEffect">
                                  <p:stCondLst>
                                    <p:cond delay="0"/>
                                  </p:stCondLst>
                                  <p:childTnLst>
                                    <p:anim calcmode="lin" valueType="num">
                                      <p:cBhvr additive="base">
                                        <p:cTn id="111" dur="500"/>
                                        <p:tgtEl>
                                          <p:spTgt spid="15"/>
                                        </p:tgtEl>
                                        <p:attrNameLst>
                                          <p:attrName>ppt_x</p:attrName>
                                        </p:attrNameLst>
                                      </p:cBhvr>
                                      <p:tavLst>
                                        <p:tav tm="0">
                                          <p:val>
                                            <p:strVal val="ppt_x"/>
                                          </p:val>
                                        </p:tav>
                                        <p:tav tm="100000">
                                          <p:val>
                                            <p:strVal val="ppt_x"/>
                                          </p:val>
                                        </p:tav>
                                      </p:tavLst>
                                    </p:anim>
                                    <p:anim calcmode="lin" valueType="num">
                                      <p:cBhvr additive="base">
                                        <p:cTn id="112" dur="500"/>
                                        <p:tgtEl>
                                          <p:spTgt spid="15"/>
                                        </p:tgtEl>
                                        <p:attrNameLst>
                                          <p:attrName>ppt_y</p:attrName>
                                        </p:attrNameLst>
                                      </p:cBhvr>
                                      <p:tavLst>
                                        <p:tav tm="0">
                                          <p:val>
                                            <p:strVal val="ppt_y"/>
                                          </p:val>
                                        </p:tav>
                                        <p:tav tm="100000">
                                          <p:val>
                                            <p:strVal val="0-ppt_h/2"/>
                                          </p:val>
                                        </p:tav>
                                      </p:tavLst>
                                    </p:anim>
                                    <p:set>
                                      <p:cBhvr>
                                        <p:cTn id="113" dur="1" fill="hold">
                                          <p:stCondLst>
                                            <p:cond delay="499"/>
                                          </p:stCondLst>
                                        </p:cTn>
                                        <p:tgtEl>
                                          <p:spTgt spid="15"/>
                                        </p:tgtEl>
                                        <p:attrNameLst>
                                          <p:attrName>style.visibility</p:attrName>
                                        </p:attrNameLst>
                                      </p:cBhvr>
                                      <p:to>
                                        <p:strVal val="hidden"/>
                                      </p:to>
                                    </p:set>
                                  </p:childTnLst>
                                </p:cTn>
                              </p:par>
                              <p:par>
                                <p:cTn id="114" presetID="2" presetClass="exit" presetSubtype="1" fill="hold" grpId="1" nodeType="withEffect">
                                  <p:stCondLst>
                                    <p:cond delay="0"/>
                                  </p:stCondLst>
                                  <p:childTnLst>
                                    <p:anim calcmode="lin" valueType="num">
                                      <p:cBhvr additive="base">
                                        <p:cTn id="115" dur="500"/>
                                        <p:tgtEl>
                                          <p:spTgt spid="18"/>
                                        </p:tgtEl>
                                        <p:attrNameLst>
                                          <p:attrName>ppt_x</p:attrName>
                                        </p:attrNameLst>
                                      </p:cBhvr>
                                      <p:tavLst>
                                        <p:tav tm="0">
                                          <p:val>
                                            <p:strVal val="ppt_x"/>
                                          </p:val>
                                        </p:tav>
                                        <p:tav tm="100000">
                                          <p:val>
                                            <p:strVal val="ppt_x"/>
                                          </p:val>
                                        </p:tav>
                                      </p:tavLst>
                                    </p:anim>
                                    <p:anim calcmode="lin" valueType="num">
                                      <p:cBhvr additive="base">
                                        <p:cTn id="116" dur="500"/>
                                        <p:tgtEl>
                                          <p:spTgt spid="18"/>
                                        </p:tgtEl>
                                        <p:attrNameLst>
                                          <p:attrName>ppt_y</p:attrName>
                                        </p:attrNameLst>
                                      </p:cBhvr>
                                      <p:tavLst>
                                        <p:tav tm="0">
                                          <p:val>
                                            <p:strVal val="ppt_y"/>
                                          </p:val>
                                        </p:tav>
                                        <p:tav tm="100000">
                                          <p:val>
                                            <p:strVal val="0-ppt_h/2"/>
                                          </p:val>
                                        </p:tav>
                                      </p:tavLst>
                                    </p:anim>
                                    <p:set>
                                      <p:cBhvr>
                                        <p:cTn id="117" dur="1" fill="hold">
                                          <p:stCondLst>
                                            <p:cond delay="499"/>
                                          </p:stCondLst>
                                        </p:cTn>
                                        <p:tgtEl>
                                          <p:spTgt spid="18"/>
                                        </p:tgtEl>
                                        <p:attrNameLst>
                                          <p:attrName>style.visibility</p:attrName>
                                        </p:attrNameLst>
                                      </p:cBhvr>
                                      <p:to>
                                        <p:strVal val="hidden"/>
                                      </p:to>
                                    </p:set>
                                  </p:childTnLst>
                                </p:cTn>
                              </p:par>
                              <p:par>
                                <p:cTn id="118" presetID="2" presetClass="entr" presetSubtype="4" fill="hold" nodeType="withEffect">
                                  <p:stCondLst>
                                    <p:cond delay="0"/>
                                  </p:stCondLst>
                                  <p:childTnLst>
                                    <p:set>
                                      <p:cBhvr>
                                        <p:cTn id="119" dur="1" fill="hold">
                                          <p:stCondLst>
                                            <p:cond delay="0"/>
                                          </p:stCondLst>
                                        </p:cTn>
                                        <p:tgtEl>
                                          <p:spTgt spid="19"/>
                                        </p:tgtEl>
                                        <p:attrNameLst>
                                          <p:attrName>style.visibility</p:attrName>
                                        </p:attrNameLst>
                                      </p:cBhvr>
                                      <p:to>
                                        <p:strVal val="visible"/>
                                      </p:to>
                                    </p:set>
                                    <p:anim calcmode="lin" valueType="num">
                                      <p:cBhvr additive="base">
                                        <p:cTn id="120" dur="500" fill="hold"/>
                                        <p:tgtEl>
                                          <p:spTgt spid="19"/>
                                        </p:tgtEl>
                                        <p:attrNameLst>
                                          <p:attrName>ppt_x</p:attrName>
                                        </p:attrNameLst>
                                      </p:cBhvr>
                                      <p:tavLst>
                                        <p:tav tm="0">
                                          <p:val>
                                            <p:strVal val="#ppt_x"/>
                                          </p:val>
                                        </p:tav>
                                        <p:tav tm="100000">
                                          <p:val>
                                            <p:strVal val="#ppt_x"/>
                                          </p:val>
                                        </p:tav>
                                      </p:tavLst>
                                    </p:anim>
                                    <p:anim calcmode="lin" valueType="num">
                                      <p:cBhvr additive="base">
                                        <p:cTn id="1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19"/>
                                        </p:tgtEl>
                                        <p:attrNameLst>
                                          <p:attrName>style.visibility</p:attrName>
                                        </p:attrNameLst>
                                      </p:cBhvr>
                                      <p:to>
                                        <p:strVal val="hidden"/>
                                      </p:to>
                                    </p:set>
                                  </p:childTnLst>
                                </p:cTn>
                              </p:par>
                              <p:par>
                                <p:cTn id="126" presetID="1" presetClass="entr" presetSubtype="0" fill="hold" nodeType="withEffect">
                                  <p:stCondLst>
                                    <p:cond delay="0"/>
                                  </p:stCondLst>
                                  <p:childTnLst>
                                    <p:set>
                                      <p:cBhvr>
                                        <p:cTn id="12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P spid="3" grpId="4" animBg="1"/>
      <p:bldP spid="3" grpId="5" animBg="1"/>
      <p:bldP spid="3" grpId="6" animBg="1"/>
      <p:bldP spid="6" grpId="0" animBg="1"/>
      <p:bldP spid="6" grpId="1" animBg="1"/>
      <p:bldP spid="11" grpId="0" animBg="1"/>
      <p:bldP spid="11" grpId="1" animBg="1"/>
      <p:bldP spid="11" grpId="2" animBg="1"/>
      <p:bldP spid="7" grpId="0" animBg="1"/>
      <p:bldP spid="7" grpId="1" animBg="1"/>
      <p:bldP spid="7" grpId="2" animBg="1"/>
      <p:bldP spid="12" grpId="0" animBg="1"/>
      <p:bldP spid="12" grpId="1" animBg="1"/>
      <p:bldP spid="12" grpId="2" animBg="1"/>
      <p:bldP spid="13" grpId="0" animBg="1"/>
      <p:bldP spid="13" grpId="1" animBg="1"/>
      <p:bldP spid="14" grpId="0" animBg="1"/>
      <p:bldP spid="14" grpId="1" animBg="1"/>
      <p:bldP spid="15" grpId="0" animBg="1"/>
      <p:bldP spid="15" grpId="1" animBg="1"/>
      <p:bldP spid="17" grpId="0" animBg="1"/>
      <p:bldP spid="17" grpId="1" animBg="1"/>
      <p:bldP spid="18" grpId="0" animBg="1"/>
      <p:bldP spid="1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Supervised Learning: Sampling</a:t>
            </a:r>
            <a:endParaRPr lang="nl-NL" sz="2400" dirty="0"/>
          </a:p>
        </p:txBody>
      </p:sp>
      <p:sp>
        <p:nvSpPr>
          <p:cNvPr id="10" name="Tijdelijke aanduiding voor inhoud 9"/>
          <p:cNvSpPr>
            <a:spLocks noGrp="1"/>
          </p:cNvSpPr>
          <p:nvPr>
            <p:ph idx="1"/>
          </p:nvPr>
        </p:nvSpPr>
        <p:spPr>
          <a:xfrm>
            <a:off x="522000" y="1203598"/>
            <a:ext cx="3545944" cy="3456384"/>
          </a:xfrm>
        </p:spPr>
        <p:txBody>
          <a:bodyPr/>
          <a:lstStyle/>
          <a:p>
            <a:pPr marL="665162" lvl="1" indent="-342900"/>
            <a:r>
              <a:rPr lang="en-US" sz="1600" dirty="0" smtClean="0">
                <a:sym typeface="Wingdings" pitchFamily="2" charset="2"/>
              </a:rPr>
              <a:t>100 randomly selected images</a:t>
            </a:r>
          </a:p>
          <a:p>
            <a:pPr marL="665162" lvl="1" indent="-342900"/>
            <a:r>
              <a:rPr lang="en-US" sz="1600" dirty="0" smtClean="0">
                <a:sym typeface="Wingdings" pitchFamily="2" charset="2"/>
              </a:rPr>
              <a:t>Positive: </a:t>
            </a:r>
          </a:p>
          <a:p>
            <a:pPr marL="987425" lvl="2" indent="-342900"/>
            <a:r>
              <a:rPr lang="en-US" sz="1600" dirty="0" smtClean="0">
                <a:sym typeface="Wingdings" pitchFamily="2" charset="2"/>
              </a:rPr>
              <a:t>All voxels in lesions with effective diameter &lt; 3 mm</a:t>
            </a:r>
          </a:p>
          <a:p>
            <a:pPr marL="665162" lvl="1" indent="-342900"/>
            <a:r>
              <a:rPr lang="en-US" sz="1600" dirty="0" smtClean="0">
                <a:sym typeface="Wingdings" pitchFamily="2" charset="2"/>
              </a:rPr>
              <a:t>Negative:</a:t>
            </a:r>
          </a:p>
          <a:p>
            <a:pPr marL="987425" lvl="2" indent="-342900"/>
            <a:r>
              <a:rPr lang="en-US" sz="1600" dirty="0" smtClean="0">
                <a:sym typeface="Wingdings" pitchFamily="2" charset="2"/>
              </a:rPr>
              <a:t>Removal of trivial samples (dark voxels)</a:t>
            </a:r>
          </a:p>
          <a:p>
            <a:pPr marL="987425" lvl="2" indent="-342900"/>
            <a:r>
              <a:rPr lang="en-US" sz="1600" dirty="0" smtClean="0">
                <a:sym typeface="Wingdings" pitchFamily="2" charset="2"/>
              </a:rPr>
              <a:t>2% of the remaining.</a:t>
            </a:r>
          </a:p>
          <a:p>
            <a:pPr marL="665162" lvl="1" indent="-342900"/>
            <a:r>
              <a:rPr lang="en-US" sz="1600" dirty="0" smtClean="0">
                <a:sym typeface="Wingdings" pitchFamily="2" charset="2"/>
              </a:rPr>
              <a:t>Ignore:</a:t>
            </a:r>
          </a:p>
          <a:p>
            <a:pPr marL="987425" lvl="2" indent="-342900"/>
            <a:r>
              <a:rPr lang="en-US" sz="1600" dirty="0" smtClean="0">
                <a:sym typeface="Wingdings" pitchFamily="2" charset="2"/>
              </a:rPr>
              <a:t>Large lesion samples left out</a:t>
            </a:r>
          </a:p>
          <a:p>
            <a:pPr marL="665162" lvl="1" indent="-342900"/>
            <a:endParaRPr lang="en-US" sz="1600" dirty="0">
              <a:sym typeface="Wingdings" pitchFamily="2" charset="2"/>
            </a:endParaRPr>
          </a:p>
        </p:txBody>
      </p:sp>
      <p:pic>
        <p:nvPicPr>
          <p:cNvPr id="4" name="Content Placeholder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6594" y="979714"/>
            <a:ext cx="4824656" cy="3600400"/>
          </a:xfrm>
          <a:prstGeom prst="rect">
            <a:avLst/>
          </a:prstGeom>
        </p:spPr>
      </p:pic>
    </p:spTree>
    <p:extLst>
      <p:ext uri="{BB962C8B-B14F-4D97-AF65-F5344CB8AC3E}">
        <p14:creationId xmlns:p14="http://schemas.microsoft.com/office/powerpoint/2010/main" val="26643243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Supervised Learning: Learning Method</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marL="339725" indent="-342900"/>
            <a:r>
              <a:rPr lang="en-US" sz="1600" dirty="0" smtClean="0">
                <a:sym typeface="Wingdings" pitchFamily="2" charset="2"/>
              </a:rPr>
              <a:t>Classifier:</a:t>
            </a:r>
          </a:p>
          <a:p>
            <a:pPr marL="665162" lvl="1" indent="-342900"/>
            <a:r>
              <a:rPr lang="en-US" sz="1600" dirty="0" smtClean="0">
                <a:sym typeface="Wingdings" pitchFamily="2" charset="2"/>
              </a:rPr>
              <a:t>Random </a:t>
            </a:r>
            <a:r>
              <a:rPr lang="en-US" sz="1600" dirty="0">
                <a:sym typeface="Wingdings" pitchFamily="2" charset="2"/>
              </a:rPr>
              <a:t>f</a:t>
            </a:r>
            <a:r>
              <a:rPr lang="en-US" sz="1600" dirty="0" smtClean="0">
                <a:sym typeface="Wingdings" pitchFamily="2" charset="2"/>
              </a:rPr>
              <a:t>orest</a:t>
            </a:r>
          </a:p>
          <a:p>
            <a:pPr marL="665162" lvl="1" indent="-342900"/>
            <a:endParaRPr lang="en-US" sz="1600" dirty="0">
              <a:sym typeface="Wingdings" pitchFamily="2" charset="2"/>
            </a:endParaRPr>
          </a:p>
          <a:p>
            <a:pPr marL="665162" lvl="1" indent="-342900"/>
            <a:endParaRPr lang="en-US" sz="1600" dirty="0" smtClean="0">
              <a:sym typeface="Wingdings" pitchFamily="2" charset="2"/>
            </a:endParaRPr>
          </a:p>
          <a:p>
            <a:pPr marL="665162" lvl="1" indent="-342900"/>
            <a:endParaRPr lang="en-US" sz="1600" dirty="0" smtClean="0">
              <a:sym typeface="Wingdings" pitchFamily="2" charset="2"/>
            </a:endParaRPr>
          </a:p>
          <a:p>
            <a:pPr marL="665162" lvl="1" indent="-342900"/>
            <a:r>
              <a:rPr lang="en-US" sz="1600" dirty="0" smtClean="0">
                <a:sym typeface="Wingdings" pitchFamily="2" charset="2"/>
              </a:rPr>
              <a:t>Usage of 3 iterations of Adaboost</a:t>
            </a:r>
            <a:r>
              <a:rPr lang="en-US" sz="1600" dirty="0">
                <a:sym typeface="Wingdings" pitchFamily="2" charset="2"/>
              </a:rPr>
              <a:t> </a:t>
            </a:r>
            <a:endParaRPr lang="en-US" sz="1600" dirty="0" smtClean="0">
              <a:sym typeface="Wingdings" pitchFamily="2" charset="2"/>
            </a:endParaRPr>
          </a:p>
          <a:p>
            <a:pPr marL="987425" lvl="2" indent="-342900"/>
            <a:r>
              <a:rPr lang="en-US" sz="1600" dirty="0" smtClean="0">
                <a:sym typeface="Wingdings" pitchFamily="2" charset="2"/>
              </a:rPr>
              <a:t>Higher selection probability for samples misclassified in previous iteration</a:t>
            </a:r>
          </a:p>
          <a:p>
            <a:pPr marL="987425" lvl="2" indent="-342900"/>
            <a:r>
              <a:rPr lang="en-US" sz="1600" dirty="0" smtClean="0">
                <a:sym typeface="Wingdings" pitchFamily="2" charset="2"/>
              </a:rPr>
              <a:t>More concentration on </a:t>
            </a:r>
            <a:r>
              <a:rPr lang="en-US" sz="1600" dirty="0">
                <a:sym typeface="Wingdings" pitchFamily="2" charset="2"/>
              </a:rPr>
              <a:t>hard samples</a:t>
            </a:r>
            <a:endParaRPr lang="en-US" sz="1600" dirty="0" smtClean="0">
              <a:sym typeface="Wingdings" pitchFamily="2" charset="2"/>
            </a:endParaRPr>
          </a:p>
          <a:p>
            <a:pPr marL="644525" lvl="2" indent="0">
              <a:buNone/>
            </a:pPr>
            <a:endParaRPr lang="en-US" sz="1500" dirty="0" smtClean="0">
              <a:sym typeface="Wingdings" pitchFamily="2" charset="2"/>
            </a:endParaRPr>
          </a:p>
          <a:p>
            <a:pPr marL="339725" indent="-342900"/>
            <a:endParaRPr lang="en-US" sz="1500" dirty="0" smtClean="0">
              <a:sym typeface="Wingdings" pitchFamily="2" charset="2"/>
            </a:endParaRPr>
          </a:p>
          <a:p>
            <a:pPr marL="665162" lvl="1" indent="-342900"/>
            <a:endParaRPr lang="en-US" sz="1500" dirty="0">
              <a:sym typeface="Wingdings" pitchFamily="2" charset="2"/>
            </a:endParaRPr>
          </a:p>
        </p:txBody>
      </p:sp>
      <p:pic>
        <p:nvPicPr>
          <p:cNvPr id="2" name="Picture 1"/>
          <p:cNvPicPr>
            <a:picLocks noChangeAspect="1"/>
          </p:cNvPicPr>
          <p:nvPr/>
        </p:nvPicPr>
        <p:blipFill>
          <a:blip r:embed="rId3"/>
          <a:stretch>
            <a:fillRect/>
          </a:stretch>
        </p:blipFill>
        <p:spPr>
          <a:xfrm>
            <a:off x="4617207" y="1491630"/>
            <a:ext cx="3267161" cy="1341134"/>
          </a:xfrm>
          <a:prstGeom prst="rect">
            <a:avLst/>
          </a:prstGeom>
        </p:spPr>
      </p:pic>
    </p:spTree>
    <p:extLst>
      <p:ext uri="{BB962C8B-B14F-4D97-AF65-F5344CB8AC3E}">
        <p14:creationId xmlns:p14="http://schemas.microsoft.com/office/powerpoint/2010/main" val="169918322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Small Vessel Disease</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marL="339725" indent="-342900"/>
            <a:r>
              <a:rPr lang="en-US" sz="1600" dirty="0" smtClean="0">
                <a:ea typeface="ＭＳ Ｐゴシック" charset="-128"/>
              </a:rPr>
              <a:t>The </a:t>
            </a:r>
            <a:r>
              <a:rPr lang="en-US" sz="1600" dirty="0">
                <a:ea typeface="ＭＳ Ｐゴシック" charset="-128"/>
              </a:rPr>
              <a:t>term cerebral small vessel </a:t>
            </a:r>
            <a:r>
              <a:rPr lang="en-US" sz="1600" dirty="0" smtClean="0">
                <a:ea typeface="ＭＳ Ｐゴシック" charset="-128"/>
              </a:rPr>
              <a:t>disease (SVD) </a:t>
            </a:r>
            <a:r>
              <a:rPr lang="en-US" sz="1600" dirty="0">
                <a:ea typeface="ＭＳ Ｐゴシック" charset="-128"/>
              </a:rPr>
              <a:t>refers to a group of pathological processes with various causes that affect the small </a:t>
            </a:r>
            <a:r>
              <a:rPr lang="en-US" sz="1600" dirty="0" smtClean="0">
                <a:ea typeface="ＭＳ Ｐゴシック" charset="-128"/>
              </a:rPr>
              <a:t>arteries of </a:t>
            </a:r>
            <a:r>
              <a:rPr lang="en-US" sz="1600" dirty="0">
                <a:ea typeface="ＭＳ Ｐゴシック" charset="-128"/>
              </a:rPr>
              <a:t>the </a:t>
            </a:r>
            <a:r>
              <a:rPr lang="en-US" sz="1600" dirty="0" smtClean="0">
                <a:ea typeface="ＭＳ Ｐゴシック" charset="-128"/>
              </a:rPr>
              <a:t>brain</a:t>
            </a:r>
          </a:p>
          <a:p>
            <a:pPr marL="339725" indent="-342900"/>
            <a:r>
              <a:rPr lang="en-US" sz="1600" dirty="0" smtClean="0">
                <a:ea typeface="ＭＳ Ｐゴシック" charset="-128"/>
              </a:rPr>
              <a:t>Prevalent in elderly people </a:t>
            </a:r>
          </a:p>
          <a:p>
            <a:pPr marL="339725" indent="-342900"/>
            <a:r>
              <a:rPr lang="en-US" sz="1600" dirty="0">
                <a:sym typeface="Wingdings" pitchFamily="2" charset="2"/>
              </a:rPr>
              <a:t>Symptoms are disturbances in:</a:t>
            </a:r>
          </a:p>
          <a:p>
            <a:pPr marL="665162" lvl="1" indent="-342900"/>
            <a:r>
              <a:rPr lang="en-US" sz="1600" dirty="0">
                <a:sym typeface="Wingdings" pitchFamily="2" charset="2"/>
              </a:rPr>
              <a:t>Cognition</a:t>
            </a:r>
          </a:p>
          <a:p>
            <a:pPr marL="665162" lvl="1" indent="-342900"/>
            <a:r>
              <a:rPr lang="en-US" sz="1600" dirty="0">
                <a:sym typeface="Wingdings" pitchFamily="2" charset="2"/>
              </a:rPr>
              <a:t>Motor</a:t>
            </a:r>
          </a:p>
          <a:p>
            <a:pPr marL="665162" lvl="1" indent="-342900"/>
            <a:r>
              <a:rPr lang="en-US" sz="1600" dirty="0" smtClean="0">
                <a:sym typeface="Wingdings" pitchFamily="2" charset="2"/>
              </a:rPr>
              <a:t>Mood</a:t>
            </a:r>
            <a:endParaRPr lang="en-US" sz="1600" dirty="0" smtClean="0">
              <a:ea typeface="ＭＳ Ｐゴシック" charset="-128"/>
            </a:endParaRPr>
          </a:p>
        </p:txBody>
      </p:sp>
      <p:pic>
        <p:nvPicPr>
          <p:cNvPr id="3" name="Picture 2"/>
          <p:cNvPicPr>
            <a:picLocks noChangeAspect="1"/>
          </p:cNvPicPr>
          <p:nvPr/>
        </p:nvPicPr>
        <p:blipFill>
          <a:blip r:embed="rId3"/>
          <a:stretch>
            <a:fillRect/>
          </a:stretch>
        </p:blipFill>
        <p:spPr>
          <a:xfrm>
            <a:off x="5539258" y="2139702"/>
            <a:ext cx="3281214" cy="2433650"/>
          </a:xfrm>
          <a:prstGeom prst="rect">
            <a:avLst/>
          </a:prstGeom>
        </p:spPr>
      </p:pic>
      <p:sp>
        <p:nvSpPr>
          <p:cNvPr id="2" name="TextBox 1"/>
          <p:cNvSpPr txBox="1"/>
          <p:nvPr/>
        </p:nvSpPr>
        <p:spPr>
          <a:xfrm>
            <a:off x="522000" y="4659982"/>
            <a:ext cx="5274136" cy="338554"/>
          </a:xfrm>
          <a:prstGeom prst="rect">
            <a:avLst/>
          </a:prstGeom>
          <a:noFill/>
        </p:spPr>
        <p:txBody>
          <a:bodyPr wrap="square" rtlCol="0">
            <a:spAutoFit/>
          </a:bodyPr>
          <a:lstStyle/>
          <a:p>
            <a:r>
              <a:rPr lang="en-US" sz="1600" dirty="0">
                <a:sym typeface="Wingdings" pitchFamily="2" charset="2"/>
              </a:rPr>
              <a:t>* A. </a:t>
            </a:r>
            <a:r>
              <a:rPr lang="en-US" sz="1600" dirty="0" err="1">
                <a:sym typeface="Wingdings" pitchFamily="2" charset="2"/>
              </a:rPr>
              <a:t>Charidimou</a:t>
            </a:r>
            <a:r>
              <a:rPr lang="en-US" sz="1600" dirty="0">
                <a:sym typeface="Wingdings" pitchFamily="2" charset="2"/>
              </a:rPr>
              <a:t> et al., Front. Neur. </a:t>
            </a:r>
            <a:r>
              <a:rPr lang="en-US" sz="1600" dirty="0" smtClean="0">
                <a:sym typeface="Wingdings" pitchFamily="2" charset="2"/>
              </a:rPr>
              <a:t>2012</a:t>
            </a:r>
            <a:endParaRPr lang="en-US" sz="1600" dirty="0">
              <a:sym typeface="Wingdings" pitchFamily="2" charset="2"/>
            </a:endParaRPr>
          </a:p>
        </p:txBody>
      </p:sp>
    </p:spTree>
    <p:extLst>
      <p:ext uri="{BB962C8B-B14F-4D97-AF65-F5344CB8AC3E}">
        <p14:creationId xmlns:p14="http://schemas.microsoft.com/office/powerpoint/2010/main" val="4018268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Evaluation Method</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endParaRPr lang="en-US" sz="1800" dirty="0" smtClean="0"/>
          </a:p>
          <a:p>
            <a:endParaRPr lang="en-US" sz="1800" dirty="0"/>
          </a:p>
          <a:p>
            <a:endParaRPr lang="en-US" sz="1800" dirty="0" smtClean="0"/>
          </a:p>
          <a:p>
            <a:endParaRPr lang="en-US" sz="1800" dirty="0" smtClean="0"/>
          </a:p>
          <a:p>
            <a:endParaRPr lang="en-US" sz="1800" dirty="0"/>
          </a:p>
          <a:p>
            <a:endParaRPr lang="en-US" sz="1800" dirty="0"/>
          </a:p>
          <a:p>
            <a:endParaRPr lang="en-US" sz="1800" dirty="0" smtClean="0"/>
          </a:p>
          <a:p>
            <a:endParaRPr lang="en-US" sz="1800" dirty="0" smtClean="0"/>
          </a:p>
          <a:p>
            <a:endParaRPr lang="en-US" sz="1800" dirty="0" smtClean="0">
              <a:solidFill>
                <a:schemeClr val="bg1"/>
              </a:solidFill>
            </a:endParaRPr>
          </a:p>
        </p:txBody>
      </p:sp>
      <p:pic>
        <p:nvPicPr>
          <p:cNvPr id="2" name="Picture 1"/>
          <p:cNvPicPr>
            <a:picLocks noChangeAspect="1"/>
          </p:cNvPicPr>
          <p:nvPr/>
        </p:nvPicPr>
        <p:blipFill>
          <a:blip r:embed="rId3"/>
          <a:stretch>
            <a:fillRect/>
          </a:stretch>
        </p:blipFill>
        <p:spPr>
          <a:xfrm>
            <a:off x="1099730" y="1556171"/>
            <a:ext cx="2032110" cy="2527747"/>
          </a:xfrm>
          <a:prstGeom prst="rect">
            <a:avLst/>
          </a:prstGeom>
        </p:spPr>
      </p:pic>
      <p:pic>
        <p:nvPicPr>
          <p:cNvPr id="3" name="Picture 2"/>
          <p:cNvPicPr>
            <a:picLocks noChangeAspect="1"/>
          </p:cNvPicPr>
          <p:nvPr/>
        </p:nvPicPr>
        <p:blipFill>
          <a:blip r:embed="rId4"/>
          <a:stretch>
            <a:fillRect/>
          </a:stretch>
        </p:blipFill>
        <p:spPr>
          <a:xfrm>
            <a:off x="3275856" y="1543606"/>
            <a:ext cx="2048493" cy="2540312"/>
          </a:xfrm>
          <a:prstGeom prst="rect">
            <a:avLst/>
          </a:prstGeom>
        </p:spPr>
      </p:pic>
      <p:pic>
        <p:nvPicPr>
          <p:cNvPr id="5" name="Picture 4"/>
          <p:cNvPicPr>
            <a:picLocks noChangeAspect="1"/>
          </p:cNvPicPr>
          <p:nvPr/>
        </p:nvPicPr>
        <p:blipFill>
          <a:blip r:embed="rId5"/>
          <a:stretch>
            <a:fillRect/>
          </a:stretch>
        </p:blipFill>
        <p:spPr>
          <a:xfrm>
            <a:off x="5580112" y="1556171"/>
            <a:ext cx="2022136" cy="2546726"/>
          </a:xfrm>
          <a:prstGeom prst="rect">
            <a:avLst/>
          </a:prstGeom>
        </p:spPr>
      </p:pic>
    </p:spTree>
    <p:extLst>
      <p:ext uri="{BB962C8B-B14F-4D97-AF65-F5344CB8AC3E}">
        <p14:creationId xmlns:p14="http://schemas.microsoft.com/office/powerpoint/2010/main" val="199821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250" fill="hold"/>
                                        <p:tgtEl>
                                          <p:spTgt spid="5"/>
                                        </p:tgtEl>
                                        <p:attrNameLst>
                                          <p:attrName>ppt_x</p:attrName>
                                        </p:attrNameLst>
                                      </p:cBhvr>
                                      <p:tavLst>
                                        <p:tav tm="0">
                                          <p:val>
                                            <p:strVal val="0-#ppt_w/2"/>
                                          </p:val>
                                        </p:tav>
                                        <p:tav tm="100000">
                                          <p:val>
                                            <p:strVal val="#ppt_x"/>
                                          </p:val>
                                        </p:tav>
                                      </p:tavLst>
                                    </p:anim>
                                    <p:anim calcmode="lin" valueType="num">
                                      <p:cBhvr additive="base">
                                        <p:cTn id="16" dur="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490" name="Title 1"/>
          <p:cNvSpPr>
            <a:spLocks noGrp="1"/>
          </p:cNvSpPr>
          <p:nvPr>
            <p:ph type="title"/>
          </p:nvPr>
        </p:nvSpPr>
        <p:spPr>
          <a:xfrm>
            <a:off x="537097" y="544477"/>
            <a:ext cx="8100000" cy="533400"/>
          </a:xfrm>
        </p:spPr>
        <p:txBody>
          <a:bodyPr/>
          <a:lstStyle/>
          <a:p>
            <a:r>
              <a:rPr lang="en-US" altLang="nl-NL" sz="2400" dirty="0" smtClean="0"/>
              <a:t>Evaluation Method (FROC)</a:t>
            </a:r>
            <a:endParaRPr lang="en-US" altLang="nl-NL" sz="2400" dirty="0"/>
          </a:p>
        </p:txBody>
      </p:sp>
      <p:grpSp>
        <p:nvGrpSpPr>
          <p:cNvPr id="13" name="Group 12"/>
          <p:cNvGrpSpPr>
            <a:grpSpLocks/>
          </p:cNvGrpSpPr>
          <p:nvPr/>
        </p:nvGrpSpPr>
        <p:grpSpPr bwMode="auto">
          <a:xfrm>
            <a:off x="5406801" y="1298779"/>
            <a:ext cx="1973511" cy="3191800"/>
            <a:chOff x="9056073" y="1378296"/>
            <a:chExt cx="4320480" cy="7048576"/>
          </a:xfrm>
        </p:grpSpPr>
        <p:pic>
          <p:nvPicPr>
            <p:cNvPr id="63509" name="Picture 5" descr="probabilities.png"/>
            <p:cNvPicPr>
              <a:picLocks noChangeAspect="1"/>
            </p:cNvPicPr>
            <p:nvPr/>
          </p:nvPicPr>
          <p:blipFill>
            <a:blip r:embed="rId3">
              <a:extLst>
                <a:ext uri="{28A0092B-C50C-407E-A947-70E740481C1C}">
                  <a14:useLocalDpi xmlns:a14="http://schemas.microsoft.com/office/drawing/2010/main" val="0"/>
                </a:ext>
              </a:extLst>
            </a:blip>
            <a:srcRect l="11613" r="6660"/>
            <a:stretch>
              <a:fillRect/>
            </a:stretch>
          </p:blipFill>
          <p:spPr bwMode="auto">
            <a:xfrm>
              <a:off x="9056073" y="1378296"/>
              <a:ext cx="4320480" cy="704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9608935" y="7541038"/>
              <a:ext cx="2584605" cy="605771"/>
            </a:xfrm>
            <a:prstGeom prst="rect">
              <a:avLst/>
            </a:prstGeom>
            <a:noFill/>
          </p:spPr>
          <p:txBody>
            <a:bodyPr wrap="none">
              <a:spAutoFit/>
            </a:bodyPr>
            <a:lstStyle/>
            <a:p>
              <a:pPr algn="ctr">
                <a:defRPr/>
              </a:pPr>
              <a:r>
                <a:rPr lang="en-US" sz="1476" dirty="0">
                  <a:ea typeface="ヒラギノ明朝 ProN W3" charset="0"/>
                  <a:cs typeface="ヒラギノ明朝 ProN W3" charset="0"/>
                </a:rPr>
                <a:t>Likelihood Map</a:t>
              </a:r>
            </a:p>
          </p:txBody>
        </p:sp>
      </p:grpSp>
      <p:pic>
        <p:nvPicPr>
          <p:cNvPr id="3" name="Picture 2" descr="th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3867" y="1298779"/>
            <a:ext cx="2389370" cy="318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p:nvSpPr>
        <p:spPr>
          <a:xfrm>
            <a:off x="5359606" y="3976501"/>
            <a:ext cx="1239314" cy="319446"/>
          </a:xfrm>
          <a:prstGeom prst="rect">
            <a:avLst/>
          </a:prstGeom>
          <a:noFill/>
        </p:spPr>
        <p:txBody>
          <a:bodyPr wrap="none">
            <a:spAutoFit/>
          </a:bodyPr>
          <a:lstStyle/>
          <a:p>
            <a:pPr algn="ctr">
              <a:defRPr/>
            </a:pPr>
            <a:r>
              <a:rPr lang="en-US" sz="1476" dirty="0">
                <a:ea typeface="ヒラギノ明朝 ProN W3" charset="0"/>
                <a:cs typeface="ヒラギノ明朝 ProN W3" charset="0"/>
              </a:rPr>
              <a:t>Local Maxima</a:t>
            </a:r>
          </a:p>
        </p:txBody>
      </p:sp>
      <p:pic>
        <p:nvPicPr>
          <p:cNvPr id="15" name="Picture 14" descr="th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33867" y="1298779"/>
            <a:ext cx="2384346" cy="317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th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33867" y="1292084"/>
            <a:ext cx="2389369" cy="31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th3.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33867" y="1298779"/>
            <a:ext cx="2389369" cy="3185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descr="th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28844" y="1295502"/>
            <a:ext cx="2365455" cy="315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descr="th5.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33867" y="1302198"/>
            <a:ext cx="2365454" cy="315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p:cNvSpPr txBox="1"/>
          <p:nvPr/>
        </p:nvSpPr>
        <p:spPr>
          <a:xfrm>
            <a:off x="5020960" y="1474270"/>
            <a:ext cx="1467774" cy="319446"/>
          </a:xfrm>
          <a:prstGeom prst="rect">
            <a:avLst/>
          </a:prstGeom>
          <a:noFill/>
        </p:spPr>
        <p:txBody>
          <a:bodyPr wrap="none">
            <a:spAutoFit/>
          </a:bodyPr>
          <a:lstStyle/>
          <a:p>
            <a:pPr algn="ctr">
              <a:defRPr/>
            </a:pPr>
            <a:r>
              <a:rPr lang="en-US" sz="1476" dirty="0">
                <a:solidFill>
                  <a:schemeClr val="bg2"/>
                </a:solidFill>
                <a:ea typeface="ヒラギノ明朝 ProN W3" charset="0"/>
                <a:cs typeface="ヒラギノ明朝 ProN W3" charset="0"/>
              </a:rPr>
              <a:t>Threshold &gt; 0.00</a:t>
            </a:r>
          </a:p>
        </p:txBody>
      </p:sp>
      <p:sp>
        <p:nvSpPr>
          <p:cNvPr id="21" name="TextBox 20"/>
          <p:cNvSpPr txBox="1"/>
          <p:nvPr/>
        </p:nvSpPr>
        <p:spPr>
          <a:xfrm>
            <a:off x="5025983" y="1475109"/>
            <a:ext cx="1467774" cy="319446"/>
          </a:xfrm>
          <a:prstGeom prst="rect">
            <a:avLst/>
          </a:prstGeom>
          <a:noFill/>
        </p:spPr>
        <p:txBody>
          <a:bodyPr wrap="none">
            <a:spAutoFit/>
          </a:bodyPr>
          <a:lstStyle/>
          <a:p>
            <a:pPr algn="ctr">
              <a:defRPr/>
            </a:pPr>
            <a:r>
              <a:rPr lang="en-US" sz="1476" dirty="0">
                <a:solidFill>
                  <a:schemeClr val="bg2"/>
                </a:solidFill>
                <a:ea typeface="ヒラギノ明朝 ProN W3" charset="0"/>
                <a:cs typeface="ヒラギノ明朝 ProN W3" charset="0"/>
              </a:rPr>
              <a:t>Threshold &gt; 0.90</a:t>
            </a:r>
          </a:p>
        </p:txBody>
      </p:sp>
      <p:sp>
        <p:nvSpPr>
          <p:cNvPr id="22" name="TextBox 21"/>
          <p:cNvSpPr txBox="1"/>
          <p:nvPr/>
        </p:nvSpPr>
        <p:spPr>
          <a:xfrm>
            <a:off x="5027312" y="1482643"/>
            <a:ext cx="1467774" cy="319446"/>
          </a:xfrm>
          <a:prstGeom prst="rect">
            <a:avLst/>
          </a:prstGeom>
          <a:noFill/>
        </p:spPr>
        <p:txBody>
          <a:bodyPr wrap="none">
            <a:spAutoFit/>
          </a:bodyPr>
          <a:lstStyle/>
          <a:p>
            <a:pPr algn="ctr">
              <a:defRPr/>
            </a:pPr>
            <a:r>
              <a:rPr lang="en-US" sz="1476" dirty="0">
                <a:solidFill>
                  <a:schemeClr val="bg2"/>
                </a:solidFill>
                <a:ea typeface="ヒラギノ明朝 ProN W3" charset="0"/>
                <a:cs typeface="ヒラギノ明朝 ProN W3" charset="0"/>
              </a:rPr>
              <a:t>Threshold &gt; 0.95</a:t>
            </a:r>
          </a:p>
        </p:txBody>
      </p:sp>
      <p:sp>
        <p:nvSpPr>
          <p:cNvPr id="23" name="TextBox 22"/>
          <p:cNvSpPr txBox="1"/>
          <p:nvPr/>
        </p:nvSpPr>
        <p:spPr>
          <a:xfrm>
            <a:off x="5027312" y="1482290"/>
            <a:ext cx="1467774" cy="319446"/>
          </a:xfrm>
          <a:prstGeom prst="rect">
            <a:avLst/>
          </a:prstGeom>
          <a:noFill/>
        </p:spPr>
        <p:txBody>
          <a:bodyPr wrap="none">
            <a:spAutoFit/>
          </a:bodyPr>
          <a:lstStyle/>
          <a:p>
            <a:pPr algn="ctr">
              <a:defRPr/>
            </a:pPr>
            <a:r>
              <a:rPr lang="en-US" sz="1476" dirty="0">
                <a:solidFill>
                  <a:schemeClr val="bg2"/>
                </a:solidFill>
                <a:ea typeface="ヒラギノ明朝 ProN W3" charset="0"/>
                <a:cs typeface="ヒラギノ明朝 ProN W3" charset="0"/>
              </a:rPr>
              <a:t>Threshold &gt; 0.97</a:t>
            </a:r>
          </a:p>
        </p:txBody>
      </p:sp>
      <p:sp>
        <p:nvSpPr>
          <p:cNvPr id="25" name="TextBox 24"/>
          <p:cNvSpPr txBox="1"/>
          <p:nvPr/>
        </p:nvSpPr>
        <p:spPr>
          <a:xfrm>
            <a:off x="5027312" y="1475948"/>
            <a:ext cx="1467774" cy="319446"/>
          </a:xfrm>
          <a:prstGeom prst="rect">
            <a:avLst/>
          </a:prstGeom>
          <a:noFill/>
        </p:spPr>
        <p:txBody>
          <a:bodyPr wrap="none">
            <a:spAutoFit/>
          </a:bodyPr>
          <a:lstStyle/>
          <a:p>
            <a:pPr algn="ctr">
              <a:defRPr/>
            </a:pPr>
            <a:r>
              <a:rPr lang="en-US" sz="1476" dirty="0">
                <a:solidFill>
                  <a:schemeClr val="bg2"/>
                </a:solidFill>
                <a:ea typeface="ヒラギノ明朝 ProN W3" charset="0"/>
                <a:cs typeface="ヒラギノ明朝 ProN W3" charset="0"/>
              </a:rPr>
              <a:t>Threshold &gt; 0.99</a:t>
            </a:r>
          </a:p>
        </p:txBody>
      </p:sp>
      <p:grpSp>
        <p:nvGrpSpPr>
          <p:cNvPr id="24" name="Group 23"/>
          <p:cNvGrpSpPr>
            <a:grpSpLocks/>
          </p:cNvGrpSpPr>
          <p:nvPr/>
        </p:nvGrpSpPr>
        <p:grpSpPr bwMode="auto">
          <a:xfrm>
            <a:off x="1433799" y="1306313"/>
            <a:ext cx="3877485" cy="3185105"/>
            <a:chOff x="43654" y="1378296"/>
            <a:chExt cx="8697137" cy="7048576"/>
          </a:xfrm>
        </p:grpSpPr>
        <p:pic>
          <p:nvPicPr>
            <p:cNvPr id="63505" name="Picture 3" descr="FLAIR.png"/>
            <p:cNvPicPr>
              <a:picLocks noChangeAspect="1"/>
            </p:cNvPicPr>
            <p:nvPr/>
          </p:nvPicPr>
          <p:blipFill>
            <a:blip r:embed="rId9">
              <a:extLst>
                <a:ext uri="{28A0092B-C50C-407E-A947-70E740481C1C}">
                  <a14:useLocalDpi xmlns:a14="http://schemas.microsoft.com/office/drawing/2010/main" val="0"/>
                </a:ext>
              </a:extLst>
            </a:blip>
            <a:srcRect l="10016" r="7455"/>
            <a:stretch>
              <a:fillRect/>
            </a:stretch>
          </p:blipFill>
          <p:spPr bwMode="auto">
            <a:xfrm>
              <a:off x="43654" y="1378296"/>
              <a:ext cx="4362837" cy="704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4" descr="WML.png"/>
            <p:cNvPicPr>
              <a:picLocks noChangeAspect="1"/>
            </p:cNvPicPr>
            <p:nvPr/>
          </p:nvPicPr>
          <p:blipFill>
            <a:blip r:embed="rId10">
              <a:extLst>
                <a:ext uri="{28A0092B-C50C-407E-A947-70E740481C1C}">
                  <a14:useLocalDpi xmlns:a14="http://schemas.microsoft.com/office/drawing/2010/main" val="0"/>
                </a:ext>
              </a:extLst>
            </a:blip>
            <a:srcRect l="14429" t="301" r="7318" b="-301"/>
            <a:stretch>
              <a:fillRect/>
            </a:stretch>
          </p:blipFill>
          <p:spPr bwMode="auto">
            <a:xfrm>
              <a:off x="4603992" y="1378296"/>
              <a:ext cx="4136799" cy="7048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699628" y="7541038"/>
              <a:ext cx="1158870" cy="605771"/>
            </a:xfrm>
            <a:prstGeom prst="rect">
              <a:avLst/>
            </a:prstGeom>
            <a:noFill/>
          </p:spPr>
          <p:txBody>
            <a:bodyPr wrap="none">
              <a:spAutoFit/>
            </a:bodyPr>
            <a:lstStyle/>
            <a:p>
              <a:pPr algn="ctr">
                <a:defRPr/>
              </a:pPr>
              <a:r>
                <a:rPr lang="en-US" sz="1476" dirty="0">
                  <a:ea typeface="ヒラギノ明朝 ProN W3" charset="0"/>
                  <a:cs typeface="ヒラギノ明朝 ProN W3" charset="0"/>
                </a:rPr>
                <a:t>FLAIR</a:t>
              </a:r>
            </a:p>
          </p:txBody>
        </p:sp>
        <p:sp>
          <p:nvSpPr>
            <p:cNvPr id="29" name="TextBox 28"/>
            <p:cNvSpPr txBox="1"/>
            <p:nvPr/>
          </p:nvSpPr>
          <p:spPr>
            <a:xfrm>
              <a:off x="5541145" y="7541038"/>
              <a:ext cx="2130105" cy="605771"/>
            </a:xfrm>
            <a:prstGeom prst="rect">
              <a:avLst/>
            </a:prstGeom>
            <a:noFill/>
          </p:spPr>
          <p:txBody>
            <a:bodyPr wrap="none">
              <a:spAutoFit/>
            </a:bodyPr>
            <a:lstStyle/>
            <a:p>
              <a:pPr algn="ctr">
                <a:defRPr/>
              </a:pPr>
              <a:r>
                <a:rPr lang="en-US" sz="1476" dirty="0">
                  <a:ea typeface="ヒラギノ明朝 ProN W3" charset="0"/>
                  <a:cs typeface="ヒラギノ明朝 ProN W3" charset="0"/>
                </a:rPr>
                <a:t>Annotations</a:t>
              </a:r>
            </a:p>
          </p:txBody>
        </p:sp>
      </p:grpSp>
    </p:spTree>
    <p:extLst>
      <p:ext uri="{BB962C8B-B14F-4D97-AF65-F5344CB8AC3E}">
        <p14:creationId xmlns:p14="http://schemas.microsoft.com/office/powerpoint/2010/main" val="121298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fill="hold" nodeType="clickEffect">
                                  <p:stCondLst>
                                    <p:cond delay="0"/>
                                  </p:stCondLst>
                                  <p:childTnLst>
                                    <p:animMotion origin="layout" path="M 0 -2.46914E-7 L -1.20729 0.00031 " pathEditMode="relative" rAng="0" ptsTypes="AA">
                                      <p:cBhvr>
                                        <p:cTn id="6" dur="1000" fill="hold"/>
                                        <p:tgtEl>
                                          <p:spTgt spid="24"/>
                                        </p:tgtEl>
                                        <p:attrNameLst>
                                          <p:attrName>ppt_x</p:attrName>
                                          <p:attrName>ppt_y</p:attrName>
                                        </p:attrNameLst>
                                      </p:cBhvr>
                                      <p:rCtr x="-60365" y="0"/>
                                    </p:animMotion>
                                  </p:childTnLst>
                                </p:cTn>
                              </p:par>
                              <p:par>
                                <p:cTn id="7" presetID="42" presetClass="path" presetSubtype="0" accel="50000" decel="50000" fill="hold" nodeType="withEffect">
                                  <p:stCondLst>
                                    <p:cond delay="0"/>
                                  </p:stCondLst>
                                  <p:childTnLst>
                                    <p:animMotion origin="layout" path="M -1.94444E-6 -4.32099E-6 L -0.33039 0.00092 " pathEditMode="relative" rAng="0" ptsTypes="AA">
                                      <p:cBhvr>
                                        <p:cTn id="8" dur="1000" fill="hold"/>
                                        <p:tgtEl>
                                          <p:spTgt spid="13"/>
                                        </p:tgtEl>
                                        <p:attrNameLst>
                                          <p:attrName>ppt_x</p:attrName>
                                          <p:attrName>ppt_y</p:attrName>
                                        </p:attrNameLst>
                                      </p:cBhvr>
                                      <p:rCtr x="-16493" y="370"/>
                                    </p:animMotion>
                                  </p:childTnLst>
                                </p:cTn>
                              </p:par>
                            </p:childTnLst>
                          </p:cTn>
                        </p:par>
                        <p:par>
                          <p:cTn id="9" fill="hold" nodeType="afterGroup">
                            <p:stCondLst>
                              <p:cond delay="1000"/>
                            </p:stCondLst>
                            <p:childTnLst>
                              <p:par>
                                <p:cTn id="10" presetID="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4"/>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xit" presetSubtype="0" fill="hold" grpId="1" nodeType="withEffect">
                                  <p:stCondLst>
                                    <p:cond delay="0"/>
                                  </p:stCondLst>
                                  <p:childTnLst>
                                    <p:set>
                                      <p:cBhvr>
                                        <p:cTn id="29" dur="1" fill="hold">
                                          <p:stCondLst>
                                            <p:cond delay="0"/>
                                          </p:stCondLst>
                                        </p:cTn>
                                        <p:tgtEl>
                                          <p:spTgt spid="20"/>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childTnLst>
                                </p:cTn>
                              </p:par>
                              <p:par>
                                <p:cTn id="36" presetID="1" presetClass="exit" presetSubtype="0" fill="hold" grpId="1" nodeType="withEffect">
                                  <p:stCondLst>
                                    <p:cond delay="0"/>
                                  </p:stCondLst>
                                  <p:childTnLst>
                                    <p:set>
                                      <p:cBhvr>
                                        <p:cTn id="37" dur="1" fill="hold">
                                          <p:stCondLst>
                                            <p:cond delay="0"/>
                                          </p:stCondLst>
                                        </p:cTn>
                                        <p:tgtEl>
                                          <p:spTgt spid="21"/>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childTnLst>
                                </p:cTn>
                              </p:par>
                              <p:par>
                                <p:cTn id="42" presetID="1" presetClass="exit" presetSubtype="0" fill="hold" grpId="1" nodeType="withEffect">
                                  <p:stCondLst>
                                    <p:cond delay="0"/>
                                  </p:stCondLst>
                                  <p:childTnLst>
                                    <p:set>
                                      <p:cBhvr>
                                        <p:cTn id="43" dur="1" fill="hold">
                                          <p:stCondLst>
                                            <p:cond delay="0"/>
                                          </p:stCondLst>
                                        </p:cTn>
                                        <p:tgtEl>
                                          <p:spTgt spid="22"/>
                                        </p:tgtEl>
                                        <p:attrNameLst>
                                          <p:attrName>style.visibility</p:attrName>
                                        </p:attrNameLst>
                                      </p:cBhvr>
                                      <p:to>
                                        <p:strVal val="hidden"/>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xit" presetSubtype="0" fill="hold" grpId="1" nodeType="withEffect">
                                  <p:stCondLst>
                                    <p:cond delay="0"/>
                                  </p:stCondLst>
                                  <p:childTnLst>
                                    <p:set>
                                      <p:cBhvr>
                                        <p:cTn id="53"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p:bldP spid="20" grpId="1"/>
      <p:bldP spid="21" grpId="0"/>
      <p:bldP spid="21" grpId="1"/>
      <p:bldP spid="22" grpId="0"/>
      <p:bldP spid="22" grpId="1"/>
      <p:bldP spid="23" grpId="0"/>
      <p:bldP spid="23"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267743" y="1203598"/>
            <a:ext cx="12891979"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graphicFrame>
        <p:nvGraphicFramePr>
          <p:cNvPr id="4" name="Object 3"/>
          <p:cNvGraphicFramePr>
            <a:graphicFrameLocks noChangeAspect="1"/>
          </p:cNvGraphicFramePr>
          <p:nvPr>
            <p:extLst>
              <p:ext uri="{D42A27DB-BD31-4B8C-83A1-F6EECF244321}">
                <p14:modId xmlns:p14="http://schemas.microsoft.com/office/powerpoint/2010/main" val="562728676"/>
              </p:ext>
            </p:extLst>
          </p:nvPr>
        </p:nvGraphicFramePr>
        <p:xfrm>
          <a:off x="2267743" y="1203598"/>
          <a:ext cx="4176464" cy="3451290"/>
        </p:xfrm>
        <a:graphic>
          <a:graphicData uri="http://schemas.openxmlformats.org/presentationml/2006/ole">
            <mc:AlternateContent xmlns:mc="http://schemas.openxmlformats.org/markup-compatibility/2006">
              <mc:Choice xmlns:v="urn:schemas-microsoft-com:vml" Requires="v">
                <p:oleObj spid="_x0000_s3181" name="Bitmap Image" r:id="rId3" imgW="9400000" imgH="7780952" progId="Paint.Picture">
                  <p:embed/>
                </p:oleObj>
              </mc:Choice>
              <mc:Fallback>
                <p:oleObj name="Bitmap Image" r:id="rId3" imgW="9400000" imgH="7780952" progId="Paint.Picture">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3" y="1203598"/>
                        <a:ext cx="4176464" cy="3451290"/>
                      </a:xfrm>
                      <a:prstGeom prst="rect">
                        <a:avLst/>
                      </a:prstGeom>
                      <a:noFill/>
                    </p:spPr>
                  </p:pic>
                </p:oleObj>
              </mc:Fallback>
            </mc:AlternateContent>
          </a:graphicData>
        </a:graphic>
      </p:graphicFrame>
      <p:sp>
        <p:nvSpPr>
          <p:cNvPr id="8" name="Titel 8"/>
          <p:cNvSpPr>
            <a:spLocks noGrp="1"/>
          </p:cNvSpPr>
          <p:nvPr>
            <p:ph type="title"/>
          </p:nvPr>
        </p:nvSpPr>
        <p:spPr>
          <a:xfrm>
            <a:off x="522000" y="555526"/>
            <a:ext cx="8100000" cy="533400"/>
          </a:xfrm>
        </p:spPr>
        <p:txBody>
          <a:bodyPr/>
          <a:lstStyle/>
          <a:p>
            <a:r>
              <a:rPr lang="en-US" sz="2400" dirty="0" smtClean="0"/>
              <a:t>Results: FROC (Different Classifiers)</a:t>
            </a:r>
            <a:endParaRPr lang="nl-NL" sz="2400" dirty="0"/>
          </a:p>
        </p:txBody>
      </p:sp>
    </p:spTree>
    <p:extLst>
      <p:ext uri="{BB962C8B-B14F-4D97-AF65-F5344CB8AC3E}">
        <p14:creationId xmlns:p14="http://schemas.microsoft.com/office/powerpoint/2010/main" val="9876496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Results: FROC (Different Feature Sets)</a:t>
            </a:r>
            <a:endParaRPr lang="nl-NL" sz="2400" dirty="0"/>
          </a:p>
        </p:txBody>
      </p:sp>
      <p:sp>
        <p:nvSpPr>
          <p:cNvPr id="2" name="Rectangle 2"/>
          <p:cNvSpPr>
            <a:spLocks noChangeArrowheads="1"/>
          </p:cNvSpPr>
          <p:nvPr/>
        </p:nvSpPr>
        <p:spPr bwMode="auto">
          <a:xfrm>
            <a:off x="1979711" y="1054264"/>
            <a:ext cx="130550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graphicFrame>
        <p:nvGraphicFramePr>
          <p:cNvPr id="4" name="Object 3"/>
          <p:cNvGraphicFramePr>
            <a:graphicFrameLocks noChangeAspect="1"/>
          </p:cNvGraphicFramePr>
          <p:nvPr>
            <p:extLst>
              <p:ext uri="{D42A27DB-BD31-4B8C-83A1-F6EECF244321}">
                <p14:modId xmlns:p14="http://schemas.microsoft.com/office/powerpoint/2010/main" val="299994915"/>
              </p:ext>
            </p:extLst>
          </p:nvPr>
        </p:nvGraphicFramePr>
        <p:xfrm>
          <a:off x="1187624" y="1227484"/>
          <a:ext cx="4274050" cy="3427180"/>
        </p:xfrm>
        <a:graphic>
          <a:graphicData uri="http://schemas.openxmlformats.org/presentationml/2006/ole">
            <mc:AlternateContent xmlns:mc="http://schemas.openxmlformats.org/markup-compatibility/2006">
              <mc:Choice xmlns:v="urn:schemas-microsoft-com:vml" Requires="v">
                <p:oleObj spid="_x0000_s4207" name="Bitmap Image" r:id="rId4" imgW="8202170" imgH="6563641" progId="Paint.Picture">
                  <p:embed/>
                </p:oleObj>
              </mc:Choice>
              <mc:Fallback>
                <p:oleObj name="Bitmap Image" r:id="rId4" imgW="8202170" imgH="6563641" progId="Paint.Picture">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1227484"/>
                        <a:ext cx="4274050" cy="3427180"/>
                      </a:xfrm>
                      <a:prstGeom prst="rect">
                        <a:avLst/>
                      </a:prstGeom>
                      <a:noFill/>
                    </p:spPr>
                  </p:pic>
                </p:oleObj>
              </mc:Fallback>
            </mc:AlternateContent>
          </a:graphicData>
        </a:graphic>
      </p:graphicFrame>
      <p:sp>
        <p:nvSpPr>
          <p:cNvPr id="5" name="TextBox 4"/>
          <p:cNvSpPr txBox="1"/>
          <p:nvPr/>
        </p:nvSpPr>
        <p:spPr>
          <a:xfrm>
            <a:off x="5461674" y="3363838"/>
            <a:ext cx="2160848" cy="1169551"/>
          </a:xfrm>
          <a:prstGeom prst="rect">
            <a:avLst/>
          </a:prstGeom>
          <a:noFill/>
        </p:spPr>
        <p:txBody>
          <a:bodyPr wrap="none" rtlCol="0">
            <a:spAutoFit/>
          </a:bodyPr>
          <a:lstStyle/>
          <a:p>
            <a:r>
              <a:rPr lang="en-US" sz="1400" dirty="0" smtClean="0"/>
              <a:t>I: Intensities</a:t>
            </a:r>
          </a:p>
          <a:p>
            <a:r>
              <a:rPr lang="en-US" sz="1400" dirty="0" smtClean="0"/>
              <a:t>T: tissue probabilities</a:t>
            </a:r>
          </a:p>
          <a:p>
            <a:r>
              <a:rPr lang="en-US" sz="1400" dirty="0" smtClean="0"/>
              <a:t>L: Location features</a:t>
            </a:r>
          </a:p>
          <a:p>
            <a:r>
              <a:rPr lang="en-US" sz="1400" dirty="0" smtClean="0"/>
              <a:t>S: </a:t>
            </a:r>
            <a:r>
              <a:rPr lang="en-US" sz="1400" dirty="0"/>
              <a:t>S</a:t>
            </a:r>
            <a:r>
              <a:rPr lang="en-US" sz="1400" dirty="0" smtClean="0"/>
              <a:t>econd order derivatives</a:t>
            </a:r>
          </a:p>
          <a:p>
            <a:r>
              <a:rPr lang="en-US" sz="1400" dirty="0" smtClean="0"/>
              <a:t>A: Annular filter</a:t>
            </a:r>
            <a:endParaRPr lang="nl-NL" sz="1400" dirty="0"/>
          </a:p>
        </p:txBody>
      </p:sp>
    </p:spTree>
    <p:extLst>
      <p:ext uri="{BB962C8B-B14F-4D97-AF65-F5344CB8AC3E}">
        <p14:creationId xmlns:p14="http://schemas.microsoft.com/office/powerpoint/2010/main" val="17426159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Visualized Results</a:t>
            </a:r>
            <a:endParaRPr lang="nl-NL" sz="2400" dirty="0"/>
          </a:p>
        </p:txBody>
      </p:sp>
      <p:sp>
        <p:nvSpPr>
          <p:cNvPr id="2" name="Rectangle 2"/>
          <p:cNvSpPr>
            <a:spLocks noChangeArrowheads="1"/>
          </p:cNvSpPr>
          <p:nvPr/>
        </p:nvSpPr>
        <p:spPr bwMode="auto">
          <a:xfrm>
            <a:off x="1979711" y="1054264"/>
            <a:ext cx="130550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pic>
        <p:nvPicPr>
          <p:cNvPr id="4" name="Picture 3"/>
          <p:cNvPicPr>
            <a:picLocks noChangeAspect="1"/>
          </p:cNvPicPr>
          <p:nvPr/>
        </p:nvPicPr>
        <p:blipFill>
          <a:blip r:embed="rId3"/>
          <a:stretch>
            <a:fillRect/>
          </a:stretch>
        </p:blipFill>
        <p:spPr>
          <a:xfrm rot="10800000">
            <a:off x="683568" y="1131590"/>
            <a:ext cx="7740352" cy="3164216"/>
          </a:xfrm>
          <a:prstGeom prst="rect">
            <a:avLst/>
          </a:prstGeom>
        </p:spPr>
      </p:pic>
      <p:sp>
        <p:nvSpPr>
          <p:cNvPr id="5" name="TextBox 4"/>
          <p:cNvSpPr txBox="1"/>
          <p:nvPr/>
        </p:nvSpPr>
        <p:spPr>
          <a:xfrm>
            <a:off x="1210282" y="4295807"/>
            <a:ext cx="1489510" cy="369332"/>
          </a:xfrm>
          <a:prstGeom prst="rect">
            <a:avLst/>
          </a:prstGeom>
          <a:noFill/>
        </p:spPr>
        <p:txBody>
          <a:bodyPr wrap="none" rtlCol="0">
            <a:spAutoFit/>
          </a:bodyPr>
          <a:lstStyle/>
          <a:p>
            <a:r>
              <a:rPr lang="en-US" dirty="0" smtClean="0">
                <a:solidFill>
                  <a:schemeClr val="bg1"/>
                </a:solidFill>
              </a:rPr>
              <a:t>Original FLAIR</a:t>
            </a:r>
            <a:endParaRPr lang="nl-NL" dirty="0">
              <a:solidFill>
                <a:schemeClr val="bg1"/>
              </a:solidFill>
            </a:endParaRPr>
          </a:p>
        </p:txBody>
      </p:sp>
      <p:sp>
        <p:nvSpPr>
          <p:cNvPr id="10" name="TextBox 9"/>
          <p:cNvSpPr txBox="1"/>
          <p:nvPr/>
        </p:nvSpPr>
        <p:spPr>
          <a:xfrm>
            <a:off x="3635896" y="4295807"/>
            <a:ext cx="2023311" cy="369332"/>
          </a:xfrm>
          <a:prstGeom prst="rect">
            <a:avLst/>
          </a:prstGeom>
          <a:noFill/>
        </p:spPr>
        <p:txBody>
          <a:bodyPr wrap="none" rtlCol="0">
            <a:spAutoFit/>
          </a:bodyPr>
          <a:lstStyle/>
          <a:p>
            <a:r>
              <a:rPr lang="en-US" dirty="0" smtClean="0">
                <a:solidFill>
                  <a:schemeClr val="bg1"/>
                </a:solidFill>
              </a:rPr>
              <a:t>Reference Standard</a:t>
            </a:r>
            <a:endParaRPr lang="nl-NL" dirty="0">
              <a:solidFill>
                <a:schemeClr val="bg1"/>
              </a:solidFill>
            </a:endParaRPr>
          </a:p>
        </p:txBody>
      </p:sp>
      <p:sp>
        <p:nvSpPr>
          <p:cNvPr id="11" name="TextBox 10"/>
          <p:cNvSpPr txBox="1"/>
          <p:nvPr/>
        </p:nvSpPr>
        <p:spPr>
          <a:xfrm>
            <a:off x="6300192" y="4295807"/>
            <a:ext cx="2235868" cy="369332"/>
          </a:xfrm>
          <a:prstGeom prst="rect">
            <a:avLst/>
          </a:prstGeom>
          <a:noFill/>
        </p:spPr>
        <p:txBody>
          <a:bodyPr wrap="none" rtlCol="0">
            <a:spAutoFit/>
          </a:bodyPr>
          <a:lstStyle/>
          <a:p>
            <a:r>
              <a:rPr lang="en-US" dirty="0" smtClean="0">
                <a:solidFill>
                  <a:schemeClr val="bg1"/>
                </a:solidFill>
              </a:rPr>
              <a:t>CAD system detection</a:t>
            </a:r>
            <a:endParaRPr lang="nl-NL" dirty="0">
              <a:solidFill>
                <a:schemeClr val="bg1"/>
              </a:solidFill>
            </a:endParaRPr>
          </a:p>
        </p:txBody>
      </p:sp>
      <p:pic>
        <p:nvPicPr>
          <p:cNvPr id="3" name="Picture 2"/>
          <p:cNvPicPr>
            <a:picLocks noChangeAspect="1"/>
          </p:cNvPicPr>
          <p:nvPr/>
        </p:nvPicPr>
        <p:blipFill>
          <a:blip r:embed="rId4"/>
          <a:stretch>
            <a:fillRect/>
          </a:stretch>
        </p:blipFill>
        <p:spPr>
          <a:xfrm rot="10800000">
            <a:off x="2405547" y="1131590"/>
            <a:ext cx="1335810" cy="1694091"/>
          </a:xfrm>
          <a:prstGeom prst="rect">
            <a:avLst/>
          </a:prstGeom>
        </p:spPr>
      </p:pic>
      <p:sp>
        <p:nvSpPr>
          <p:cNvPr id="6" name="Rectangle 5"/>
          <p:cNvSpPr/>
          <p:nvPr/>
        </p:nvSpPr>
        <p:spPr>
          <a:xfrm>
            <a:off x="2405547" y="1115573"/>
            <a:ext cx="1368152" cy="172612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ectangle 7"/>
          <p:cNvSpPr/>
          <p:nvPr/>
        </p:nvSpPr>
        <p:spPr>
          <a:xfrm>
            <a:off x="1475657" y="1587664"/>
            <a:ext cx="432048" cy="5520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 name="Straight Connector 12"/>
          <p:cNvCxnSpPr/>
          <p:nvPr/>
        </p:nvCxnSpPr>
        <p:spPr>
          <a:xfrm flipV="1">
            <a:off x="1475656" y="1131590"/>
            <a:ext cx="929890" cy="44005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908259" y="1461252"/>
            <a:ext cx="464945" cy="133084"/>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466001" y="2155718"/>
            <a:ext cx="939544" cy="68597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08259" y="2134386"/>
            <a:ext cx="497286" cy="215416"/>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19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Visualized </a:t>
            </a:r>
            <a:r>
              <a:rPr lang="en-US" sz="2400" dirty="0"/>
              <a:t>R</a:t>
            </a:r>
            <a:r>
              <a:rPr lang="en-US" sz="2400" dirty="0" smtClean="0"/>
              <a:t>esults</a:t>
            </a:r>
            <a:endParaRPr lang="nl-NL" sz="2400" dirty="0"/>
          </a:p>
        </p:txBody>
      </p:sp>
      <p:sp>
        <p:nvSpPr>
          <p:cNvPr id="2" name="Rectangle 2"/>
          <p:cNvSpPr>
            <a:spLocks noChangeArrowheads="1"/>
          </p:cNvSpPr>
          <p:nvPr/>
        </p:nvSpPr>
        <p:spPr bwMode="auto">
          <a:xfrm>
            <a:off x="1979711" y="1054264"/>
            <a:ext cx="1305507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pic>
        <p:nvPicPr>
          <p:cNvPr id="4" name="Picture 3"/>
          <p:cNvPicPr>
            <a:picLocks noChangeAspect="1"/>
          </p:cNvPicPr>
          <p:nvPr/>
        </p:nvPicPr>
        <p:blipFill>
          <a:blip r:embed="rId3"/>
          <a:stretch>
            <a:fillRect/>
          </a:stretch>
        </p:blipFill>
        <p:spPr>
          <a:xfrm rot="10800000">
            <a:off x="827584" y="1275606"/>
            <a:ext cx="7682272" cy="2934533"/>
          </a:xfrm>
          <a:prstGeom prst="rect">
            <a:avLst/>
          </a:prstGeom>
        </p:spPr>
      </p:pic>
      <p:sp>
        <p:nvSpPr>
          <p:cNvPr id="8" name="TextBox 7"/>
          <p:cNvSpPr txBox="1"/>
          <p:nvPr/>
        </p:nvSpPr>
        <p:spPr>
          <a:xfrm>
            <a:off x="1210282" y="4295807"/>
            <a:ext cx="1489510" cy="369332"/>
          </a:xfrm>
          <a:prstGeom prst="rect">
            <a:avLst/>
          </a:prstGeom>
          <a:noFill/>
        </p:spPr>
        <p:txBody>
          <a:bodyPr wrap="none" rtlCol="0">
            <a:spAutoFit/>
          </a:bodyPr>
          <a:lstStyle/>
          <a:p>
            <a:r>
              <a:rPr lang="en-US" dirty="0" smtClean="0">
                <a:solidFill>
                  <a:schemeClr val="bg1"/>
                </a:solidFill>
              </a:rPr>
              <a:t>Original FLAIR</a:t>
            </a:r>
            <a:endParaRPr lang="nl-NL" dirty="0">
              <a:solidFill>
                <a:schemeClr val="bg1"/>
              </a:solidFill>
            </a:endParaRPr>
          </a:p>
        </p:txBody>
      </p:sp>
      <p:sp>
        <p:nvSpPr>
          <p:cNvPr id="10" name="TextBox 9"/>
          <p:cNvSpPr txBox="1"/>
          <p:nvPr/>
        </p:nvSpPr>
        <p:spPr>
          <a:xfrm>
            <a:off x="3635896" y="4295807"/>
            <a:ext cx="2023311" cy="369332"/>
          </a:xfrm>
          <a:prstGeom prst="rect">
            <a:avLst/>
          </a:prstGeom>
          <a:noFill/>
        </p:spPr>
        <p:txBody>
          <a:bodyPr wrap="none" rtlCol="0">
            <a:spAutoFit/>
          </a:bodyPr>
          <a:lstStyle/>
          <a:p>
            <a:r>
              <a:rPr lang="en-US" dirty="0" smtClean="0">
                <a:solidFill>
                  <a:schemeClr val="bg1"/>
                </a:solidFill>
              </a:rPr>
              <a:t>Reference Standard</a:t>
            </a:r>
            <a:endParaRPr lang="nl-NL" dirty="0">
              <a:solidFill>
                <a:schemeClr val="bg1"/>
              </a:solidFill>
            </a:endParaRPr>
          </a:p>
        </p:txBody>
      </p:sp>
      <p:sp>
        <p:nvSpPr>
          <p:cNvPr id="11" name="TextBox 10"/>
          <p:cNvSpPr txBox="1"/>
          <p:nvPr/>
        </p:nvSpPr>
        <p:spPr>
          <a:xfrm>
            <a:off x="6300192" y="4295807"/>
            <a:ext cx="2235868" cy="369332"/>
          </a:xfrm>
          <a:prstGeom prst="rect">
            <a:avLst/>
          </a:prstGeom>
          <a:noFill/>
        </p:spPr>
        <p:txBody>
          <a:bodyPr wrap="none" rtlCol="0">
            <a:spAutoFit/>
          </a:bodyPr>
          <a:lstStyle/>
          <a:p>
            <a:r>
              <a:rPr lang="en-US" dirty="0" smtClean="0">
                <a:solidFill>
                  <a:schemeClr val="bg1"/>
                </a:solidFill>
              </a:rPr>
              <a:t>CAD system detection</a:t>
            </a:r>
            <a:endParaRPr lang="nl-NL" dirty="0">
              <a:solidFill>
                <a:schemeClr val="bg1"/>
              </a:solidFill>
            </a:endParaRPr>
          </a:p>
        </p:txBody>
      </p:sp>
    </p:spTree>
    <p:extLst>
      <p:ext uri="{BB962C8B-B14F-4D97-AF65-F5344CB8AC3E}">
        <p14:creationId xmlns:p14="http://schemas.microsoft.com/office/powerpoint/2010/main" val="28248806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Discussion and Conclusions</a:t>
            </a:r>
            <a:endParaRPr lang="nl-NL" sz="2400" dirty="0"/>
          </a:p>
        </p:txBody>
      </p:sp>
      <p:sp>
        <p:nvSpPr>
          <p:cNvPr id="2" name="Content Placeholder 1"/>
          <p:cNvSpPr>
            <a:spLocks noGrp="1"/>
          </p:cNvSpPr>
          <p:nvPr>
            <p:ph idx="1"/>
          </p:nvPr>
        </p:nvSpPr>
        <p:spPr>
          <a:xfrm>
            <a:off x="522000" y="1275606"/>
            <a:ext cx="8100000" cy="3402404"/>
          </a:xfrm>
        </p:spPr>
        <p:txBody>
          <a:bodyPr/>
          <a:lstStyle/>
          <a:p>
            <a:r>
              <a:rPr lang="en-US" sz="1600" dirty="0" smtClean="0"/>
              <a:t>Detection of small WMLs is a challenging task.</a:t>
            </a:r>
          </a:p>
          <a:p>
            <a:pPr lvl="1"/>
            <a:r>
              <a:rPr lang="en-US" sz="1600" dirty="0" smtClean="0"/>
              <a:t>Partial volume effect</a:t>
            </a:r>
          </a:p>
          <a:p>
            <a:pPr lvl="1"/>
            <a:r>
              <a:rPr lang="en-US" sz="1600" dirty="0" smtClean="0"/>
              <a:t>Dirty white matter</a:t>
            </a:r>
          </a:p>
          <a:p>
            <a:pPr lvl="1"/>
            <a:r>
              <a:rPr lang="en-US" sz="1600" dirty="0" smtClean="0"/>
              <a:t>Patient movement artifact and noises</a:t>
            </a:r>
          </a:p>
          <a:p>
            <a:endParaRPr lang="en-US" sz="1600" dirty="0" smtClean="0"/>
          </a:p>
          <a:p>
            <a:r>
              <a:rPr lang="en-US" sz="1600" dirty="0" smtClean="0"/>
              <a:t>Contribution of features</a:t>
            </a:r>
          </a:p>
          <a:p>
            <a:pPr lvl="1"/>
            <a:r>
              <a:rPr lang="en-US" sz="1600" dirty="0" smtClean="0"/>
              <a:t>Location information</a:t>
            </a:r>
          </a:p>
          <a:p>
            <a:pPr lvl="1"/>
            <a:r>
              <a:rPr lang="en-US" sz="1600" dirty="0" smtClean="0"/>
              <a:t>Annular filter</a:t>
            </a:r>
          </a:p>
          <a:p>
            <a:r>
              <a:rPr lang="en-US" sz="1600" dirty="0" smtClean="0"/>
              <a:t>Contribution of classifier</a:t>
            </a:r>
          </a:p>
          <a:p>
            <a:pPr lvl="1"/>
            <a:r>
              <a:rPr lang="en-US" sz="1600" dirty="0" smtClean="0"/>
              <a:t>Adaboost</a:t>
            </a:r>
          </a:p>
          <a:p>
            <a:endParaRPr lang="en-US" sz="1600" dirty="0" smtClean="0"/>
          </a:p>
          <a:p>
            <a:endParaRPr lang="en-US" sz="1600" dirty="0" smtClean="0"/>
          </a:p>
          <a:p>
            <a:endParaRPr lang="en-US" sz="1600" dirty="0" smtClean="0"/>
          </a:p>
          <a:p>
            <a:endParaRPr lang="nl-NL" sz="1600" dirty="0"/>
          </a:p>
        </p:txBody>
      </p:sp>
      <p:pic>
        <p:nvPicPr>
          <p:cNvPr id="4" name="Picture 3"/>
          <p:cNvPicPr>
            <a:picLocks noChangeAspect="1"/>
          </p:cNvPicPr>
          <p:nvPr/>
        </p:nvPicPr>
        <p:blipFill>
          <a:blip r:embed="rId3"/>
          <a:stretch>
            <a:fillRect/>
          </a:stretch>
        </p:blipFill>
        <p:spPr>
          <a:xfrm>
            <a:off x="6084168" y="843558"/>
            <a:ext cx="2359647" cy="2788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149037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648464" y="2139702"/>
            <a:ext cx="1979320" cy="533400"/>
          </a:xfrm>
        </p:spPr>
        <p:txBody>
          <a:bodyPr/>
          <a:lstStyle/>
          <a:p>
            <a:r>
              <a:rPr lang="en-US" sz="2400" dirty="0" smtClean="0"/>
              <a:t>Thanks!</a:t>
            </a:r>
            <a:endParaRPr lang="nl-NL" sz="2400" dirty="0"/>
          </a:p>
        </p:txBody>
      </p:sp>
    </p:spTree>
    <p:extLst>
      <p:ext uri="{BB962C8B-B14F-4D97-AF65-F5344CB8AC3E}">
        <p14:creationId xmlns:p14="http://schemas.microsoft.com/office/powerpoint/2010/main" val="3048218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Extra Slide – Future Work</a:t>
            </a:r>
            <a:endParaRPr lang="nl-NL" sz="2400" dirty="0"/>
          </a:p>
        </p:txBody>
      </p:sp>
      <p:sp>
        <p:nvSpPr>
          <p:cNvPr id="2" name="Content Placeholder 1"/>
          <p:cNvSpPr>
            <a:spLocks noGrp="1"/>
          </p:cNvSpPr>
          <p:nvPr>
            <p:ph idx="1"/>
          </p:nvPr>
        </p:nvSpPr>
        <p:spPr>
          <a:xfrm>
            <a:off x="522000" y="1275606"/>
            <a:ext cx="8100000" cy="3402404"/>
          </a:xfrm>
        </p:spPr>
        <p:txBody>
          <a:bodyPr/>
          <a:lstStyle/>
          <a:p>
            <a:endParaRPr lang="en-US" sz="1600" dirty="0" smtClean="0"/>
          </a:p>
          <a:p>
            <a:endParaRPr lang="en-US" sz="1600" dirty="0" smtClean="0"/>
          </a:p>
          <a:p>
            <a:endParaRPr lang="en-US" sz="1600" dirty="0" smtClean="0"/>
          </a:p>
          <a:p>
            <a:endParaRPr lang="nl-NL" sz="1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8616" y="1088926"/>
            <a:ext cx="3736221" cy="3070320"/>
          </a:xfrm>
          <a:prstGeom prst="rect">
            <a:avLst/>
          </a:prstGeom>
        </p:spPr>
      </p:pic>
      <p:sp>
        <p:nvSpPr>
          <p:cNvPr id="6" name="TextBox 5"/>
          <p:cNvSpPr txBox="1"/>
          <p:nvPr/>
        </p:nvSpPr>
        <p:spPr>
          <a:xfrm>
            <a:off x="475383" y="1419622"/>
            <a:ext cx="4456657"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Specifying another classifier on larger lesions</a:t>
            </a:r>
          </a:p>
          <a:p>
            <a:pPr marL="285750" indent="-285750">
              <a:buFont typeface="Arial" panose="020B0604020202020204" pitchFamily="34" charset="0"/>
              <a:buChar char="•"/>
            </a:pPr>
            <a:r>
              <a:rPr lang="en-US" dirty="0" smtClean="0"/>
              <a:t>Train a second stage classifier on the likelihoods provided by the two size specific classifiers</a:t>
            </a:r>
          </a:p>
          <a:p>
            <a:pPr marL="285750" indent="-285750">
              <a:buFont typeface="Arial" panose="020B0604020202020204" pitchFamily="34" charset="0"/>
              <a:buChar char="•"/>
            </a:pPr>
            <a:r>
              <a:rPr lang="en-US" dirty="0" smtClean="0"/>
              <a:t>Performs better than a single stage classifier!</a:t>
            </a:r>
          </a:p>
          <a:p>
            <a:endParaRPr lang="nl-NL" dirty="0"/>
          </a:p>
        </p:txBody>
      </p:sp>
    </p:spTree>
    <p:extLst>
      <p:ext uri="{BB962C8B-B14F-4D97-AF65-F5344CB8AC3E}">
        <p14:creationId xmlns:p14="http://schemas.microsoft.com/office/powerpoint/2010/main" val="3348098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Small Vessel Disease</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marL="339725" indent="-342900"/>
            <a:r>
              <a:rPr lang="en-US" sz="1600" dirty="0">
                <a:sym typeface="Wingdings" pitchFamily="2" charset="2"/>
              </a:rPr>
              <a:t>Only in some cases SVD leads to </a:t>
            </a:r>
          </a:p>
          <a:p>
            <a:pPr marL="665162" lvl="1" indent="-342900"/>
            <a:r>
              <a:rPr lang="en-US" sz="1600" dirty="0">
                <a:sym typeface="Wingdings" pitchFamily="2" charset="2"/>
              </a:rPr>
              <a:t>Cognitive impairment</a:t>
            </a:r>
          </a:p>
          <a:p>
            <a:pPr marL="665162" lvl="1" indent="-342900"/>
            <a:r>
              <a:rPr lang="en-US" sz="1600" dirty="0">
                <a:sym typeface="Wingdings" pitchFamily="2" charset="2"/>
              </a:rPr>
              <a:t>Motor impairment</a:t>
            </a:r>
          </a:p>
          <a:p>
            <a:pPr marL="665162" lvl="1" indent="-342900"/>
            <a:r>
              <a:rPr lang="en-US" sz="1600" dirty="0">
                <a:sym typeface="Wingdings" pitchFamily="2" charset="2"/>
              </a:rPr>
              <a:t>Dementia</a:t>
            </a:r>
          </a:p>
          <a:p>
            <a:pPr marL="665162" lvl="1" indent="-342900"/>
            <a:r>
              <a:rPr lang="en-US" sz="1600" dirty="0" smtClean="0">
                <a:sym typeface="Wingdings" pitchFamily="2" charset="2"/>
              </a:rPr>
              <a:t>Parkinsonism</a:t>
            </a:r>
          </a:p>
          <a:p>
            <a:pPr marL="339725" indent="-342900"/>
            <a:r>
              <a:rPr lang="en-US" sz="1600" dirty="0" smtClean="0">
                <a:sym typeface="Wingdings" pitchFamily="2" charset="2"/>
              </a:rPr>
              <a:t>White matter lesions: a common observation on SVD patients</a:t>
            </a:r>
            <a:endParaRPr lang="en-US" sz="1600" dirty="0">
              <a:sym typeface="Wingdings" pitchFamily="2" charset="2"/>
            </a:endParaRPr>
          </a:p>
          <a:p>
            <a:pPr marL="339725" indent="-342900"/>
            <a:r>
              <a:rPr lang="en-US" altLang="nl-NL" sz="1600" dirty="0" smtClean="0"/>
              <a:t>To </a:t>
            </a:r>
            <a:r>
              <a:rPr lang="en-US" altLang="nl-NL" sz="1600" dirty="0"/>
              <a:t>this end studies are being conducted to investigate cognitive and motor performance in relation to WML </a:t>
            </a:r>
            <a:r>
              <a:rPr lang="en-US" altLang="nl-NL" sz="1600" dirty="0" smtClean="0"/>
              <a:t>locational distribution, total load and progress.</a:t>
            </a:r>
          </a:p>
          <a:p>
            <a:pPr marL="665162" lvl="1" indent="-342900"/>
            <a:r>
              <a:rPr lang="en-US" sz="1600" dirty="0" smtClean="0">
                <a:sym typeface="Wingdings" pitchFamily="2" charset="2"/>
              </a:rPr>
              <a:t>Including the RUNDMC* study.</a:t>
            </a:r>
          </a:p>
        </p:txBody>
      </p:sp>
      <p:sp>
        <p:nvSpPr>
          <p:cNvPr id="2" name="TextBox 1"/>
          <p:cNvSpPr txBox="1"/>
          <p:nvPr/>
        </p:nvSpPr>
        <p:spPr>
          <a:xfrm>
            <a:off x="467544" y="4659982"/>
            <a:ext cx="3580788" cy="338554"/>
          </a:xfrm>
          <a:prstGeom prst="rect">
            <a:avLst/>
          </a:prstGeom>
          <a:noFill/>
        </p:spPr>
        <p:txBody>
          <a:bodyPr wrap="none" rtlCol="0">
            <a:spAutoFit/>
          </a:bodyPr>
          <a:lstStyle/>
          <a:p>
            <a:r>
              <a:rPr lang="en-US" sz="1600" dirty="0" smtClean="0"/>
              <a:t>* van </a:t>
            </a:r>
            <a:r>
              <a:rPr lang="en-US" sz="1600" dirty="0" err="1" smtClean="0"/>
              <a:t>Norden</a:t>
            </a:r>
            <a:r>
              <a:rPr lang="en-US" sz="1600" dirty="0" smtClean="0"/>
              <a:t> et al. BMC Neurology 2011</a:t>
            </a:r>
            <a:endParaRPr lang="nl-NL" sz="1600" dirty="0"/>
          </a:p>
        </p:txBody>
      </p:sp>
    </p:spTree>
    <p:extLst>
      <p:ext uri="{BB962C8B-B14F-4D97-AF65-F5344CB8AC3E}">
        <p14:creationId xmlns:p14="http://schemas.microsoft.com/office/powerpoint/2010/main" val="2989096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The RUNDMC Study</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r>
              <a:rPr lang="en-US" sz="1600" dirty="0" smtClean="0"/>
              <a:t>Cohort follow up study:</a:t>
            </a:r>
          </a:p>
          <a:p>
            <a:pPr lvl="1"/>
            <a:r>
              <a:rPr lang="en-US" sz="1800" dirty="0" smtClean="0"/>
              <a:t>503 SVD patients</a:t>
            </a:r>
          </a:p>
          <a:p>
            <a:pPr lvl="1"/>
            <a:r>
              <a:rPr lang="en-US" sz="1800" dirty="0" smtClean="0"/>
              <a:t>Including</a:t>
            </a:r>
          </a:p>
          <a:p>
            <a:pPr lvl="2"/>
            <a:r>
              <a:rPr lang="en-US" sz="1600" dirty="0" smtClean="0"/>
              <a:t>Cognitive, motor tests</a:t>
            </a:r>
          </a:p>
          <a:p>
            <a:pPr lvl="2"/>
            <a:r>
              <a:rPr lang="en-US" sz="1600" dirty="0" smtClean="0"/>
              <a:t>Brain MR images</a:t>
            </a:r>
          </a:p>
          <a:p>
            <a:pPr lvl="2"/>
            <a:r>
              <a:rPr lang="en-US" sz="1600" dirty="0" smtClean="0"/>
              <a:t>….</a:t>
            </a:r>
          </a:p>
          <a:p>
            <a:pPr lvl="1"/>
            <a:r>
              <a:rPr lang="en-US" sz="1600" dirty="0" smtClean="0"/>
              <a:t>Time series:</a:t>
            </a:r>
          </a:p>
          <a:p>
            <a:pPr lvl="2"/>
            <a:r>
              <a:rPr lang="en-US" sz="1600" dirty="0" smtClean="0"/>
              <a:t>Baseline: 2006</a:t>
            </a:r>
          </a:p>
          <a:p>
            <a:pPr lvl="2"/>
            <a:r>
              <a:rPr lang="en-US" sz="1600" dirty="0" smtClean="0"/>
              <a:t>Follow up:</a:t>
            </a:r>
          </a:p>
          <a:p>
            <a:pPr lvl="3"/>
            <a:r>
              <a:rPr lang="en-US" sz="1600" dirty="0"/>
              <a:t>2011</a:t>
            </a:r>
          </a:p>
          <a:p>
            <a:pPr lvl="3"/>
            <a:r>
              <a:rPr lang="en-US" sz="1600" dirty="0" smtClean="0"/>
              <a:t>2015</a:t>
            </a:r>
          </a:p>
          <a:p>
            <a:pPr lvl="1"/>
            <a:endParaRPr lang="nl-NL" sz="1800" dirty="0"/>
          </a:p>
        </p:txBody>
      </p:sp>
      <p:pic>
        <p:nvPicPr>
          <p:cNvPr id="2" name="Picture 1"/>
          <p:cNvPicPr>
            <a:picLocks noChangeAspect="1"/>
          </p:cNvPicPr>
          <p:nvPr/>
        </p:nvPicPr>
        <p:blipFill>
          <a:blip r:embed="rId3"/>
          <a:stretch>
            <a:fillRect/>
          </a:stretch>
        </p:blipFill>
        <p:spPr>
          <a:xfrm>
            <a:off x="3995936" y="1203598"/>
            <a:ext cx="4751752" cy="2880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883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Automated Quantification of WML</a:t>
            </a:r>
            <a:endParaRPr lang="nl-NL" sz="2400" dirty="0"/>
          </a:p>
        </p:txBody>
      </p:sp>
      <p:cxnSp>
        <p:nvCxnSpPr>
          <p:cNvPr id="3" name="Straight Arrow Connector 2"/>
          <p:cNvCxnSpPr/>
          <p:nvPr/>
        </p:nvCxnSpPr>
        <p:spPr>
          <a:xfrm>
            <a:off x="3275856" y="1707654"/>
            <a:ext cx="5040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707904" y="1923678"/>
            <a:ext cx="0" cy="561392"/>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380201"/>
            <a:ext cx="4392488" cy="3279781"/>
          </a:xfrm>
          <a:prstGeom prst="rect">
            <a:avLst/>
          </a:prstGeom>
        </p:spPr>
      </p:pic>
      <p:cxnSp>
        <p:nvCxnSpPr>
          <p:cNvPr id="20" name="Straight Arrow Connector 19"/>
          <p:cNvCxnSpPr/>
          <p:nvPr/>
        </p:nvCxnSpPr>
        <p:spPr>
          <a:xfrm>
            <a:off x="3708318" y="2212624"/>
            <a:ext cx="7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23928" y="1509118"/>
            <a:ext cx="1152128" cy="369332"/>
          </a:xfrm>
          <a:prstGeom prst="rect">
            <a:avLst/>
          </a:prstGeom>
          <a:noFill/>
        </p:spPr>
        <p:txBody>
          <a:bodyPr wrap="square" rtlCol="0">
            <a:spAutoFit/>
          </a:bodyPr>
          <a:lstStyle/>
          <a:p>
            <a:pPr marL="0" lvl="1"/>
            <a:r>
              <a:rPr lang="en-US" dirty="0">
                <a:solidFill>
                  <a:srgbClr val="FF0000"/>
                </a:solidFill>
                <a:ea typeface="ＭＳ Ｐゴシック" charset="-128"/>
              </a:rPr>
              <a:t>9 months</a:t>
            </a:r>
            <a:r>
              <a:rPr lang="en-US" dirty="0" smtClean="0">
                <a:solidFill>
                  <a:srgbClr val="FF0000"/>
                </a:solidFill>
                <a:ea typeface="ＭＳ Ｐゴシック" charset="-128"/>
              </a:rPr>
              <a:t>!</a:t>
            </a:r>
            <a:endParaRPr lang="en-US" dirty="0">
              <a:solidFill>
                <a:srgbClr val="FF0000"/>
              </a:solidFill>
              <a:ea typeface="ＭＳ Ｐゴシック" charset="-128"/>
            </a:endParaRPr>
          </a:p>
        </p:txBody>
      </p:sp>
      <p:sp>
        <p:nvSpPr>
          <p:cNvPr id="10" name="Tijdelijke aanduiding voor inhoud 9"/>
          <p:cNvSpPr>
            <a:spLocks noGrp="1"/>
          </p:cNvSpPr>
          <p:nvPr>
            <p:ph idx="1"/>
          </p:nvPr>
        </p:nvSpPr>
        <p:spPr>
          <a:xfrm>
            <a:off x="522000" y="1203598"/>
            <a:ext cx="8100000" cy="3152632"/>
          </a:xfrm>
        </p:spPr>
        <p:txBody>
          <a:bodyPr/>
          <a:lstStyle/>
          <a:p>
            <a:pPr>
              <a:defRPr/>
            </a:pPr>
            <a:r>
              <a:rPr lang="en-US" sz="1800" dirty="0">
                <a:ea typeface="ＭＳ Ｐゴシック" charset="-128"/>
              </a:rPr>
              <a:t>Problems with manual white matter lesion annotation:</a:t>
            </a:r>
          </a:p>
          <a:p>
            <a:pPr lvl="1">
              <a:defRPr/>
            </a:pPr>
            <a:r>
              <a:rPr lang="en-US" sz="1800" dirty="0">
                <a:ea typeface="ＭＳ Ｐゴシック" charset="-128"/>
              </a:rPr>
              <a:t>Very time </a:t>
            </a:r>
            <a:r>
              <a:rPr lang="en-US" sz="1800" dirty="0" smtClean="0">
                <a:ea typeface="ＭＳ Ｐゴシック" charset="-128"/>
              </a:rPr>
              <a:t>consuming	            </a:t>
            </a:r>
          </a:p>
          <a:p>
            <a:pPr lvl="1">
              <a:defRPr/>
            </a:pPr>
            <a:r>
              <a:rPr lang="en-US" sz="1800" dirty="0" smtClean="0">
                <a:ea typeface="ＭＳ Ｐゴシック" charset="-128"/>
              </a:rPr>
              <a:t>Subjective</a:t>
            </a:r>
            <a:endParaRPr lang="en-US" sz="1800" dirty="0">
              <a:ea typeface="ＭＳ Ｐゴシック" charset="-128"/>
            </a:endParaRPr>
          </a:p>
          <a:p>
            <a:pPr lvl="1">
              <a:defRPr/>
            </a:pPr>
            <a:r>
              <a:rPr lang="en-US" sz="1800" dirty="0" smtClean="0">
                <a:ea typeface="ＭＳ Ｐゴシック" charset="-128"/>
              </a:rPr>
              <a:t>Prone </a:t>
            </a:r>
            <a:r>
              <a:rPr lang="en-US" sz="1800" dirty="0">
                <a:ea typeface="ＭＳ Ｐゴシック" charset="-128"/>
              </a:rPr>
              <a:t>to miss small </a:t>
            </a:r>
            <a:r>
              <a:rPr lang="en-US" sz="1800" dirty="0" smtClean="0">
                <a:ea typeface="ＭＳ Ｐゴシック" charset="-128"/>
              </a:rPr>
              <a:t>WMLs</a:t>
            </a:r>
            <a:endParaRPr lang="nl-NL" sz="1800" dirty="0"/>
          </a:p>
          <a:p>
            <a:pPr>
              <a:defRPr/>
            </a:pPr>
            <a:endParaRPr lang="en-US" sz="1800" dirty="0">
              <a:ea typeface="ＭＳ Ｐゴシック" charset="-128"/>
            </a:endParaRPr>
          </a:p>
        </p:txBody>
      </p:sp>
    </p:spTree>
    <p:extLst>
      <p:ext uri="{BB962C8B-B14F-4D97-AF65-F5344CB8AC3E}">
        <p14:creationId xmlns:p14="http://schemas.microsoft.com/office/powerpoint/2010/main" val="139944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27864" y="987574"/>
            <a:ext cx="4824656" cy="3600400"/>
          </a:xfrm>
        </p:spPr>
      </p:pic>
      <p:sp>
        <p:nvSpPr>
          <p:cNvPr id="9" name="Titel 8"/>
          <p:cNvSpPr>
            <a:spLocks noGrp="1"/>
          </p:cNvSpPr>
          <p:nvPr>
            <p:ph type="title"/>
          </p:nvPr>
        </p:nvSpPr>
        <p:spPr>
          <a:xfrm>
            <a:off x="522000" y="555526"/>
            <a:ext cx="8100000" cy="533400"/>
          </a:xfrm>
        </p:spPr>
        <p:txBody>
          <a:bodyPr/>
          <a:lstStyle/>
          <a:p>
            <a:r>
              <a:rPr lang="en-US" sz="2400" dirty="0" smtClean="0"/>
              <a:t>Motivation - Why small </a:t>
            </a:r>
            <a:r>
              <a:rPr lang="en-US" sz="2400" dirty="0"/>
              <a:t>WMLs are </a:t>
            </a:r>
            <a:r>
              <a:rPr lang="en-US" sz="2400" dirty="0" smtClean="0"/>
              <a:t>important?!</a:t>
            </a:r>
            <a:endParaRPr lang="nl-NL" sz="2400" dirty="0"/>
          </a:p>
        </p:txBody>
      </p:sp>
      <p:sp>
        <p:nvSpPr>
          <p:cNvPr id="3" name="Rectangle 2"/>
          <p:cNvSpPr/>
          <p:nvPr/>
        </p:nvSpPr>
        <p:spPr>
          <a:xfrm>
            <a:off x="107504" y="2571750"/>
            <a:ext cx="4104456" cy="1200329"/>
          </a:xfrm>
          <a:prstGeom prst="rect">
            <a:avLst/>
          </a:prstGeom>
        </p:spPr>
        <p:txBody>
          <a:bodyPr wrap="square">
            <a:spAutoFit/>
          </a:bodyPr>
          <a:lstStyle/>
          <a:p>
            <a:pPr marL="339725" indent="-342900"/>
            <a:r>
              <a:rPr lang="en-US" altLang="nl-NL" dirty="0" smtClean="0"/>
              <a:t>...</a:t>
            </a:r>
          </a:p>
          <a:p>
            <a:pPr marL="339725" indent="-342900"/>
            <a:r>
              <a:rPr lang="en-US" altLang="nl-NL" dirty="0" smtClean="0"/>
              <a:t>To </a:t>
            </a:r>
            <a:r>
              <a:rPr lang="en-US" altLang="nl-NL" dirty="0"/>
              <a:t>this end studies are being </a:t>
            </a:r>
            <a:r>
              <a:rPr lang="en-US" altLang="nl-NL" dirty="0" smtClean="0"/>
              <a:t>conducted to </a:t>
            </a:r>
            <a:r>
              <a:rPr lang="en-US" altLang="nl-NL" dirty="0"/>
              <a:t>investigate cognitive and motor performance in relation to </a:t>
            </a:r>
            <a:r>
              <a:rPr lang="en-US" altLang="nl-NL" dirty="0" smtClean="0"/>
              <a:t>WML</a:t>
            </a:r>
            <a:endParaRPr lang="en-US" altLang="nl-NL" dirty="0"/>
          </a:p>
        </p:txBody>
      </p:sp>
      <p:sp>
        <p:nvSpPr>
          <p:cNvPr id="4" name="TextBox 3"/>
          <p:cNvSpPr txBox="1"/>
          <p:nvPr/>
        </p:nvSpPr>
        <p:spPr>
          <a:xfrm>
            <a:off x="457062" y="3651870"/>
            <a:ext cx="2242730" cy="369332"/>
          </a:xfrm>
          <a:prstGeom prst="rect">
            <a:avLst/>
          </a:prstGeom>
          <a:noFill/>
        </p:spPr>
        <p:txBody>
          <a:bodyPr wrap="none" rtlCol="0">
            <a:spAutoFit/>
          </a:bodyPr>
          <a:lstStyle/>
          <a:p>
            <a:r>
              <a:rPr lang="en-US" altLang="nl-NL" dirty="0"/>
              <a:t>locational </a:t>
            </a:r>
            <a:r>
              <a:rPr lang="en-US" altLang="nl-NL" dirty="0" smtClean="0"/>
              <a:t>distribution</a:t>
            </a:r>
            <a:endParaRPr lang="en-US" altLang="nl-NL" dirty="0"/>
          </a:p>
        </p:txBody>
      </p:sp>
      <p:sp>
        <p:nvSpPr>
          <p:cNvPr id="6" name="TextBox 5"/>
          <p:cNvSpPr txBox="1"/>
          <p:nvPr/>
        </p:nvSpPr>
        <p:spPr>
          <a:xfrm>
            <a:off x="2592666" y="3651870"/>
            <a:ext cx="1131785" cy="369332"/>
          </a:xfrm>
          <a:prstGeom prst="rect">
            <a:avLst/>
          </a:prstGeom>
          <a:noFill/>
        </p:spPr>
        <p:txBody>
          <a:bodyPr wrap="none" rtlCol="0">
            <a:spAutoFit/>
          </a:bodyPr>
          <a:lstStyle/>
          <a:p>
            <a:r>
              <a:rPr lang="en-US" altLang="nl-NL" dirty="0" smtClean="0"/>
              <a:t> </a:t>
            </a:r>
            <a:r>
              <a:rPr lang="en-US" altLang="nl-NL" dirty="0"/>
              <a:t>total </a:t>
            </a:r>
            <a:r>
              <a:rPr lang="en-US" altLang="nl-NL" dirty="0" smtClean="0"/>
              <a:t>load</a:t>
            </a:r>
            <a:endParaRPr lang="nl-NL" dirty="0"/>
          </a:p>
        </p:txBody>
      </p:sp>
      <p:sp>
        <p:nvSpPr>
          <p:cNvPr id="8" name="TextBox 7"/>
          <p:cNvSpPr txBox="1"/>
          <p:nvPr/>
        </p:nvSpPr>
        <p:spPr>
          <a:xfrm>
            <a:off x="864149" y="3939902"/>
            <a:ext cx="1340110" cy="369332"/>
          </a:xfrm>
          <a:prstGeom prst="rect">
            <a:avLst/>
          </a:prstGeom>
          <a:noFill/>
        </p:spPr>
        <p:txBody>
          <a:bodyPr wrap="none" rtlCol="0">
            <a:spAutoFit/>
          </a:bodyPr>
          <a:lstStyle/>
          <a:p>
            <a:r>
              <a:rPr lang="en-US" altLang="nl-NL" dirty="0" smtClean="0"/>
              <a:t>progression.</a:t>
            </a:r>
            <a:endParaRPr lang="nl-NL" dirty="0"/>
          </a:p>
        </p:txBody>
      </p:sp>
      <p:sp>
        <p:nvSpPr>
          <p:cNvPr id="10" name="TextBox 9"/>
          <p:cNvSpPr txBox="1"/>
          <p:nvPr/>
        </p:nvSpPr>
        <p:spPr>
          <a:xfrm>
            <a:off x="2483768" y="3651870"/>
            <a:ext cx="242374" cy="369332"/>
          </a:xfrm>
          <a:prstGeom prst="rect">
            <a:avLst/>
          </a:prstGeom>
          <a:noFill/>
        </p:spPr>
        <p:txBody>
          <a:bodyPr wrap="none" rtlCol="0">
            <a:spAutoFit/>
          </a:bodyPr>
          <a:lstStyle/>
          <a:p>
            <a:r>
              <a:rPr lang="en-US" dirty="0" smtClean="0"/>
              <a:t>,</a:t>
            </a:r>
            <a:endParaRPr lang="nl-NL" dirty="0"/>
          </a:p>
        </p:txBody>
      </p:sp>
      <p:sp>
        <p:nvSpPr>
          <p:cNvPr id="12" name="TextBox 11"/>
          <p:cNvSpPr txBox="1"/>
          <p:nvPr/>
        </p:nvSpPr>
        <p:spPr>
          <a:xfrm>
            <a:off x="432670" y="3939902"/>
            <a:ext cx="538930" cy="369332"/>
          </a:xfrm>
          <a:prstGeom prst="rect">
            <a:avLst/>
          </a:prstGeom>
          <a:noFill/>
        </p:spPr>
        <p:txBody>
          <a:bodyPr wrap="none" rtlCol="0">
            <a:spAutoFit/>
          </a:bodyPr>
          <a:lstStyle/>
          <a:p>
            <a:r>
              <a:rPr lang="en-US" dirty="0" smtClean="0"/>
              <a:t>and</a:t>
            </a:r>
            <a:endParaRPr lang="nl-NL" dirty="0"/>
          </a:p>
        </p:txBody>
      </p:sp>
    </p:spTree>
    <p:extLst>
      <p:ext uri="{BB962C8B-B14F-4D97-AF65-F5344CB8AC3E}">
        <p14:creationId xmlns:p14="http://schemas.microsoft.com/office/powerpoint/2010/main" val="409191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0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2000"/>
                                        <p:tgtEl>
                                          <p:spTgt spid="4">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0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2000"/>
                                        <p:tgtEl>
                                          <p:spTgt spid="6">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0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2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0" end="0"/>
                                            </p:txEl>
                                          </p:spTgt>
                                        </p:tgtEl>
                                        <p:attrNameLst>
                                          <p:attrName>style.color</p:attrName>
                                        </p:attrNameLst>
                                      </p:cBhvr>
                                      <p:to>
                                        <a:srgbClr val="FF0000"/>
                                      </p:to>
                                    </p:animClr>
                                  </p:childTnLst>
                                </p:cTn>
                              </p:par>
                              <p:par>
                                <p:cTn id="31" presetID="3" presetClass="emph" presetSubtype="2" fill="hold" nodeType="withEffect">
                                  <p:stCondLst>
                                    <p:cond delay="0"/>
                                  </p:stCondLst>
                                  <p:childTnLst>
                                    <p:animClr clrSpc="rgb" dir="cw">
                                      <p:cBhvr override="childStyle">
                                        <p:cTn id="32" dur="10" fill="hold"/>
                                        <p:tgtEl>
                                          <p:spTgt spid="8">
                                            <p:txEl>
                                              <p:pRg st="0" end="0"/>
                                            </p:txEl>
                                          </p:spTgt>
                                        </p:tgtEl>
                                        <p:attrNameLst>
                                          <p:attrName>style.color</p:attrName>
                                        </p:attrNameLst>
                                      </p:cBhvr>
                                      <p:to>
                                        <a:srgbClr val="FF0000"/>
                                      </p:to>
                                    </p:animClr>
                                  </p:childTnLst>
                                </p:cTn>
                              </p:par>
                              <p:par>
                                <p:cTn id="33" presetID="3" presetClass="emph" presetSubtype="2" fill="hold" nodeType="withEffect">
                                  <p:stCondLst>
                                    <p:cond delay="0"/>
                                  </p:stCondLst>
                                  <p:childTnLst>
                                    <p:animClr clrSpc="rgb" dir="cw">
                                      <p:cBhvr override="childStyle">
                                        <p:cTn id="34" dur="10" fill="hold"/>
                                        <p:tgtEl>
                                          <p:spTgt spid="6">
                                            <p:txEl>
                                              <p:pRg st="0" end="0"/>
                                            </p:txEl>
                                          </p:spTgt>
                                        </p:tgtEl>
                                        <p:attrNameLst>
                                          <p:attrName>style.color</p:attrName>
                                        </p:attrNameLst>
                                      </p:cBhvr>
                                      <p:to>
                                        <a:srgbClr val="FFC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P spid="6" grpId="0" build="allAtOnce"/>
      <p:bldP spid="8" grpId="0" build="allAtOnce"/>
      <p:bldP spid="10"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Purpose</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pPr marL="339725" indent="-342900"/>
            <a:r>
              <a:rPr lang="en-US" sz="1600" dirty="0" smtClean="0">
                <a:sym typeface="Wingdings" pitchFamily="2" charset="2"/>
              </a:rPr>
              <a:t>Development of a voxel based CAD system to detect small white matter lesions as accurate as possible.</a:t>
            </a:r>
          </a:p>
        </p:txBody>
      </p:sp>
    </p:spTree>
    <p:extLst>
      <p:ext uri="{BB962C8B-B14F-4D97-AF65-F5344CB8AC3E}">
        <p14:creationId xmlns:p14="http://schemas.microsoft.com/office/powerpoint/2010/main" val="15447069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Overview</a:t>
            </a:r>
            <a:endParaRPr lang="nl-NL" sz="2400" dirty="0"/>
          </a:p>
        </p:txBody>
      </p:sp>
      <p:cxnSp>
        <p:nvCxnSpPr>
          <p:cNvPr id="22" name="Straight Arrow Connector 21"/>
          <p:cNvCxnSpPr>
            <a:cxnSpLocks noChangeShapeType="1"/>
          </p:cNvCxnSpPr>
          <p:nvPr/>
        </p:nvCxnSpPr>
        <p:spPr bwMode="auto">
          <a:xfrm>
            <a:off x="288132" y="2599531"/>
            <a:ext cx="574675" cy="0"/>
          </a:xfrm>
          <a:prstGeom prst="straightConnector1">
            <a:avLst/>
          </a:prstGeom>
          <a:noFill/>
          <a:ln w="38100">
            <a:solidFill>
              <a:schemeClr val="bg1"/>
            </a:solidFill>
            <a:round/>
            <a:headEnd/>
            <a:tailEnd type="arrow" w="med" len="med"/>
          </a:ln>
          <a:extLst>
            <a:ext uri="{909E8E84-426E-40DD-AFC4-6F175D3DCCD1}">
              <a14:hiddenFill xmlns:a14="http://schemas.microsoft.com/office/drawing/2010/main">
                <a:noFill/>
              </a14:hiddenFill>
            </a:ext>
          </a:extLst>
        </p:spPr>
      </p:cxnSp>
      <p:grpSp>
        <p:nvGrpSpPr>
          <p:cNvPr id="23" name="Group 22"/>
          <p:cNvGrpSpPr>
            <a:grpSpLocks/>
          </p:cNvGrpSpPr>
          <p:nvPr/>
        </p:nvGrpSpPr>
        <p:grpSpPr bwMode="auto">
          <a:xfrm>
            <a:off x="1856554" y="2480256"/>
            <a:ext cx="1234633" cy="1209467"/>
            <a:chOff x="2974008" y="3724672"/>
            <a:chExt cx="2312625" cy="2102893"/>
          </a:xfrm>
        </p:grpSpPr>
        <p:sp>
          <p:nvSpPr>
            <p:cNvPr id="45" name="Rectangle 44"/>
            <p:cNvSpPr>
              <a:spLocks noChangeArrowheads="1"/>
            </p:cNvSpPr>
            <p:nvPr/>
          </p:nvSpPr>
          <p:spPr bwMode="auto">
            <a:xfrm>
              <a:off x="2974008" y="3724672"/>
              <a:ext cx="2304689" cy="2088232"/>
            </a:xfrm>
            <a:prstGeom prst="rect">
              <a:avLst/>
            </a:prstGeom>
            <a:solidFill>
              <a:srgbClr val="6D6D6D"/>
            </a:solidFill>
            <a:ln w="25400">
              <a:solidFill>
                <a:schemeClr val="bg1"/>
              </a:solidFill>
              <a:round/>
              <a:headEnd/>
              <a:tailEnd/>
            </a:ln>
            <a:effectLst>
              <a:outerShdw blurRad="50800" dist="38100" dir="2700000" algn="br" rotWithShape="0">
                <a:srgbClr val="808080">
                  <a:alpha val="39999"/>
                </a:srgbClr>
              </a:outerShdw>
            </a:effectLst>
          </p:spPr>
          <p:txBody>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lnSpc>
                  <a:spcPct val="130000"/>
                </a:lnSpc>
                <a:defRPr/>
              </a:pPr>
              <a:endParaRPr lang="en-US" sz="1400" dirty="0">
                <a:latin typeface="+mj-lt"/>
                <a:cs typeface="ヒラギノ明朝 ProN W3" charset="-128"/>
              </a:endParaRPr>
            </a:p>
          </p:txBody>
        </p:sp>
        <p:sp>
          <p:nvSpPr>
            <p:cNvPr id="46" name="TextBox 6"/>
            <p:cNvSpPr txBox="1"/>
            <p:nvPr/>
          </p:nvSpPr>
          <p:spPr>
            <a:xfrm>
              <a:off x="2974008" y="5292435"/>
              <a:ext cx="2312625" cy="535130"/>
            </a:xfrm>
            <a:prstGeom prst="rect">
              <a:avLst/>
            </a:prstGeom>
            <a:noFill/>
          </p:spPr>
          <p:txBody>
            <a:bodyPr>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dirty="0">
                  <a:latin typeface="+mj-lt"/>
                  <a:ea typeface="ヒラギノ明朝 ProN W3" charset="0"/>
                  <a:cs typeface="ヒラギノ明朝 ProN W3" charset="0"/>
                </a:rPr>
                <a:t>Preprocessing</a:t>
              </a:r>
              <a:endParaRPr lang="en-US" sz="1050" dirty="0">
                <a:latin typeface="+mj-lt"/>
                <a:ea typeface="ヒラギノ明朝 ProN W3" charset="0"/>
                <a:cs typeface="ヒラギノ明朝 ProN W3" charset="0"/>
              </a:endParaRPr>
            </a:p>
          </p:txBody>
        </p:sp>
        <p:pic>
          <p:nvPicPr>
            <p:cNvPr id="47" name="Picture 46" descr="C:\Users\Medhat\Desktop\images\patient3a.png"/>
            <p:cNvPicPr>
              <a:picLocks noChangeAspect="1" noChangeArrowheads="1"/>
            </p:cNvPicPr>
            <p:nvPr/>
          </p:nvPicPr>
          <p:blipFill rotWithShape="1">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53953" t="23565" r="6225" b="25585"/>
            <a:stretch/>
          </p:blipFill>
          <p:spPr bwMode="auto">
            <a:xfrm>
              <a:off x="3115263" y="3940374"/>
              <a:ext cx="2018740" cy="1368152"/>
            </a:xfrm>
            <a:prstGeom prst="rect">
              <a:avLst/>
            </a:prstGeom>
            <a:noFill/>
            <a:ln w="9525">
              <a:solidFill>
                <a:schemeClr val="tx1"/>
              </a:solidFill>
              <a:miter lim="800000"/>
              <a:headEnd/>
              <a:tailEnd/>
            </a:ln>
            <a:extLst>
              <a:ext uri="{909E8E84-426E-40dd-AFC4-6F175D3DCCD1}">
                <a14:hiddenFill xmlns="" xmlns:a14="http://schemas.microsoft.com/office/drawing/2010/main" xmlns:lc="http://schemas.openxmlformats.org/drawingml/2006/lockedCanvas">
                  <a:solidFill>
                    <a:srgbClr val="FFFFFF"/>
                  </a:solidFill>
                </a14:hiddenFill>
              </a:ext>
            </a:extLst>
          </p:spPr>
        </p:pic>
      </p:grpSp>
      <p:grpSp>
        <p:nvGrpSpPr>
          <p:cNvPr id="24" name="Group 23"/>
          <p:cNvGrpSpPr>
            <a:grpSpLocks/>
          </p:cNvGrpSpPr>
          <p:nvPr/>
        </p:nvGrpSpPr>
        <p:grpSpPr bwMode="auto">
          <a:xfrm>
            <a:off x="3529718" y="2510776"/>
            <a:ext cx="1033086" cy="1188203"/>
            <a:chOff x="5134248" y="4084712"/>
            <a:chExt cx="1800200" cy="2115816"/>
          </a:xfrm>
        </p:grpSpPr>
        <p:sp>
          <p:nvSpPr>
            <p:cNvPr id="42" name="Rectangle 41"/>
            <p:cNvSpPr>
              <a:spLocks noChangeArrowheads="1"/>
            </p:cNvSpPr>
            <p:nvPr/>
          </p:nvSpPr>
          <p:spPr bwMode="auto">
            <a:xfrm>
              <a:off x="5134248" y="4084712"/>
              <a:ext cx="1800200" cy="2088232"/>
            </a:xfrm>
            <a:prstGeom prst="rect">
              <a:avLst/>
            </a:prstGeom>
            <a:solidFill>
              <a:srgbClr val="6D6D6D"/>
            </a:solidFill>
            <a:ln w="25400">
              <a:solidFill>
                <a:schemeClr val="bg1"/>
              </a:solidFill>
              <a:round/>
              <a:headEnd/>
              <a:tailEnd/>
            </a:ln>
            <a:effectLst>
              <a:outerShdw blurRad="50800" dist="38100" dir="2700000" algn="br" rotWithShape="0">
                <a:srgbClr val="808080">
                  <a:alpha val="39999"/>
                </a:srgbClr>
              </a:outerShdw>
            </a:effectLst>
          </p:spPr>
          <p:txBody>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lnSpc>
                  <a:spcPct val="130000"/>
                </a:lnSpc>
                <a:defRPr/>
              </a:pPr>
              <a:endParaRPr lang="en-US" sz="1400" dirty="0">
                <a:latin typeface="+mj-lt"/>
                <a:cs typeface="ヒラギノ明朝 ProN W3" charset="-128"/>
              </a:endParaRPr>
            </a:p>
          </p:txBody>
        </p:sp>
        <p:sp>
          <p:nvSpPr>
            <p:cNvPr id="43" name="TextBox 53"/>
            <p:cNvSpPr txBox="1"/>
            <p:nvPr/>
          </p:nvSpPr>
          <p:spPr>
            <a:xfrm>
              <a:off x="5134248" y="5652474"/>
              <a:ext cx="1800200" cy="548054"/>
            </a:xfrm>
            <a:prstGeom prst="rect">
              <a:avLst/>
            </a:prstGeom>
            <a:noFill/>
          </p:spPr>
          <p:txBody>
            <a:bodyPr>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dirty="0">
                  <a:latin typeface="+mj-lt"/>
                  <a:ea typeface="ヒラギノ明朝 ProN W3" charset="0"/>
                  <a:cs typeface="ヒラギノ明朝 ProN W3" charset="0"/>
                </a:rPr>
                <a:t>Features</a:t>
              </a:r>
            </a:p>
          </p:txBody>
        </p:sp>
        <p:pic>
          <p:nvPicPr>
            <p:cNvPr id="44" name="Picture 43"/>
            <p:cNvPicPr>
              <a:picLocks noChangeAspect="1" noChangeArrowheads="1"/>
            </p:cNvPicPr>
            <p:nvPr/>
          </p:nvPicPr>
          <p:blipFill>
            <a:blip r:embed="rId4" cstate="print">
              <a:extLst>
                <a:ext uri="{28A0092B-C50C-407E-A947-70E740481C1C}">
                  <a14:useLocalDpi xmlns:a14="http://schemas.microsoft.com/office/drawing/2010/main" val="0"/>
                </a:ext>
              </a:extLst>
            </a:blip>
            <a:srcRect t="2550" b="7204"/>
            <a:stretch>
              <a:fillRect/>
            </a:stretch>
          </p:blipFill>
          <p:spPr bwMode="auto">
            <a:xfrm rot="10800000">
              <a:off x="5292581" y="4306804"/>
              <a:ext cx="1538550" cy="144894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25" name="Group 24"/>
          <p:cNvGrpSpPr>
            <a:grpSpLocks/>
          </p:cNvGrpSpPr>
          <p:nvPr/>
        </p:nvGrpSpPr>
        <p:grpSpPr bwMode="auto">
          <a:xfrm>
            <a:off x="5041800" y="2471057"/>
            <a:ext cx="1379043" cy="1246662"/>
            <a:chOff x="7142103" y="4084712"/>
            <a:chExt cx="2312625" cy="2088232"/>
          </a:xfrm>
        </p:grpSpPr>
        <p:sp>
          <p:nvSpPr>
            <p:cNvPr id="39" name="Rectangle 38"/>
            <p:cNvSpPr>
              <a:spLocks noChangeArrowheads="1"/>
            </p:cNvSpPr>
            <p:nvPr/>
          </p:nvSpPr>
          <p:spPr bwMode="auto">
            <a:xfrm>
              <a:off x="7142103" y="4084712"/>
              <a:ext cx="2304689" cy="2088232"/>
            </a:xfrm>
            <a:prstGeom prst="rect">
              <a:avLst/>
            </a:prstGeom>
            <a:solidFill>
              <a:srgbClr val="6D6D6D"/>
            </a:solidFill>
            <a:ln w="25400">
              <a:solidFill>
                <a:schemeClr val="bg1"/>
              </a:solidFill>
              <a:round/>
              <a:headEnd/>
              <a:tailEnd/>
            </a:ln>
            <a:effectLst>
              <a:outerShdw blurRad="50800" dist="38100" dir="2700000" algn="br" rotWithShape="0">
                <a:srgbClr val="808080">
                  <a:alpha val="39999"/>
                </a:srgbClr>
              </a:outerShdw>
            </a:effectLst>
          </p:spPr>
          <p:txBody>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lnSpc>
                  <a:spcPct val="130000"/>
                </a:lnSpc>
                <a:defRPr/>
              </a:pPr>
              <a:endParaRPr lang="en-US" sz="1400" dirty="0">
                <a:latin typeface="+mj-lt"/>
                <a:cs typeface="ヒラギノ明朝 ProN W3" charset="-128"/>
              </a:endParaRPr>
            </a:p>
          </p:txBody>
        </p:sp>
        <p:pic>
          <p:nvPicPr>
            <p:cNvPr id="40"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294479" y="4300517"/>
              <a:ext cx="2015809" cy="1367824"/>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58"/>
            <p:cNvSpPr txBox="1"/>
            <p:nvPr/>
          </p:nvSpPr>
          <p:spPr>
            <a:xfrm>
              <a:off x="7142103" y="5652473"/>
              <a:ext cx="2312625" cy="515545"/>
            </a:xfrm>
            <a:prstGeom prst="rect">
              <a:avLst/>
            </a:prstGeom>
            <a:noFill/>
          </p:spPr>
          <p:txBody>
            <a:bodyPr>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dirty="0" smtClean="0">
                  <a:latin typeface="+mj-lt"/>
                  <a:ea typeface="ヒラギノ明朝 ProN W3" charset="0"/>
                  <a:cs typeface="ヒラギノ明朝 ProN W3" charset="0"/>
                </a:rPr>
                <a:t>Training</a:t>
              </a:r>
              <a:endParaRPr lang="en-US" sz="1000" dirty="0">
                <a:latin typeface="+mj-lt"/>
                <a:ea typeface="ヒラギノ明朝 ProN W3" charset="0"/>
                <a:cs typeface="ヒラギノ明朝 ProN W3" charset="0"/>
              </a:endParaRPr>
            </a:p>
          </p:txBody>
        </p:sp>
      </p:grpSp>
      <p:grpSp>
        <p:nvGrpSpPr>
          <p:cNvPr id="26" name="Group 25"/>
          <p:cNvGrpSpPr>
            <a:grpSpLocks/>
          </p:cNvGrpSpPr>
          <p:nvPr/>
        </p:nvGrpSpPr>
        <p:grpSpPr bwMode="auto">
          <a:xfrm>
            <a:off x="6836467" y="2464388"/>
            <a:ext cx="1360449" cy="1249177"/>
            <a:chOff x="9630402" y="4084712"/>
            <a:chExt cx="2344182" cy="2088232"/>
          </a:xfrm>
        </p:grpSpPr>
        <p:sp>
          <p:nvSpPr>
            <p:cNvPr id="36" name="Rectangle 35"/>
            <p:cNvSpPr>
              <a:spLocks noChangeArrowheads="1"/>
            </p:cNvSpPr>
            <p:nvPr/>
          </p:nvSpPr>
          <p:spPr bwMode="auto">
            <a:xfrm>
              <a:off x="9670753" y="4084712"/>
              <a:ext cx="2303831" cy="2088232"/>
            </a:xfrm>
            <a:prstGeom prst="rect">
              <a:avLst/>
            </a:prstGeom>
            <a:solidFill>
              <a:srgbClr val="6D6D6D"/>
            </a:solidFill>
            <a:ln w="25400">
              <a:solidFill>
                <a:schemeClr val="bg1"/>
              </a:solidFill>
              <a:round/>
              <a:headEnd/>
              <a:tailEnd/>
            </a:ln>
            <a:effectLst>
              <a:outerShdw blurRad="50800" dist="38100" dir="2700000" algn="br" rotWithShape="0">
                <a:srgbClr val="808080">
                  <a:alpha val="39999"/>
                </a:srgbClr>
              </a:outerShdw>
            </a:effectLst>
          </p:spPr>
          <p:txBody>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lnSpc>
                  <a:spcPct val="130000"/>
                </a:lnSpc>
                <a:defRPr/>
              </a:pPr>
              <a:endParaRPr lang="en-US" sz="1400" dirty="0">
                <a:latin typeface="+mj-lt"/>
                <a:cs typeface="ヒラギノ明朝 ProN W3" charset="-128"/>
              </a:endParaRPr>
            </a:p>
          </p:txBody>
        </p:sp>
        <p:sp>
          <p:nvSpPr>
            <p:cNvPr id="37" name="TextBox 64"/>
            <p:cNvSpPr txBox="1"/>
            <p:nvPr/>
          </p:nvSpPr>
          <p:spPr>
            <a:xfrm>
              <a:off x="9630402" y="5641572"/>
              <a:ext cx="2312624" cy="514507"/>
            </a:xfrm>
            <a:prstGeom prst="rect">
              <a:avLst/>
            </a:prstGeom>
            <a:noFill/>
          </p:spPr>
          <p:txBody>
            <a:bodyPr>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dirty="0">
                  <a:latin typeface="+mj-lt"/>
                  <a:ea typeface="ヒラギノ明朝 ProN W3" charset="0"/>
                  <a:cs typeface="ヒラギノ明朝 ProN W3" charset="0"/>
                </a:rPr>
                <a:t>Evaluation</a:t>
              </a:r>
              <a:endParaRPr lang="en-US" sz="1200" dirty="0">
                <a:latin typeface="+mj-lt"/>
                <a:ea typeface="ヒラギノ明朝 ProN W3" charset="0"/>
                <a:cs typeface="ヒラギノ明朝 ProN W3" charset="0"/>
              </a:endParaRPr>
            </a:p>
          </p:txBody>
        </p:sp>
        <p:pic>
          <p:nvPicPr>
            <p:cNvPr id="38" name="Picture 37"/>
            <p:cNvPicPr>
              <a:picLocks noChangeAspect="1"/>
            </p:cNvPicPr>
            <p:nvPr/>
          </p:nvPicPr>
          <p:blipFill>
            <a:blip r:embed="rId6">
              <a:extLst>
                <a:ext uri="{28A0092B-C50C-407E-A947-70E740481C1C}">
                  <a14:useLocalDpi xmlns:a14="http://schemas.microsoft.com/office/drawing/2010/main" val="0"/>
                </a:ext>
              </a:extLst>
            </a:blip>
            <a:srcRect l="5841" t="3745" r="31725" b="7697"/>
            <a:stretch>
              <a:fillRect/>
            </a:stretch>
          </p:blipFill>
          <p:spPr bwMode="auto">
            <a:xfrm>
              <a:off x="9814962" y="4300517"/>
              <a:ext cx="2015413" cy="1367824"/>
            </a:xfrm>
            <a:prstGeom prst="rect">
              <a:avLst/>
            </a:prstGeom>
            <a:noFill/>
            <a:ln>
              <a:noFill/>
            </a:ln>
            <a:effectLst>
              <a:outerShdw blurRad="50800" dist="38100" dir="2700000" algn="tl" rotWithShape="0">
                <a:srgbClr val="80808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8" name="Straight Arrow Connector 27"/>
          <p:cNvCxnSpPr>
            <a:cxnSpLocks noChangeShapeType="1"/>
            <a:stCxn id="42" idx="3"/>
            <a:endCxn id="39" idx="1"/>
          </p:cNvCxnSpPr>
          <p:nvPr/>
        </p:nvCxnSpPr>
        <p:spPr bwMode="auto">
          <a:xfrm flipV="1">
            <a:off x="4562804" y="3094388"/>
            <a:ext cx="478996" cy="2744"/>
          </a:xfrm>
          <a:prstGeom prst="straightConnector1">
            <a:avLst/>
          </a:prstGeom>
          <a:ln>
            <a:headEnd/>
            <a:tailEnd type="arrow" w="med" len="med"/>
          </a:ln>
          <a:extLst/>
        </p:spPr>
        <p:style>
          <a:lnRef idx="1">
            <a:schemeClr val="dk1"/>
          </a:lnRef>
          <a:fillRef idx="0">
            <a:schemeClr val="dk1"/>
          </a:fillRef>
          <a:effectRef idx="0">
            <a:schemeClr val="dk1"/>
          </a:effectRef>
          <a:fontRef idx="minor">
            <a:schemeClr val="tx1"/>
          </a:fontRef>
        </p:style>
      </p:cxnSp>
      <p:cxnSp>
        <p:nvCxnSpPr>
          <p:cNvPr id="29" name="Straight Arrow Connector 28"/>
          <p:cNvCxnSpPr>
            <a:cxnSpLocks noChangeShapeType="1"/>
            <a:stCxn id="39" idx="3"/>
            <a:endCxn id="36" idx="1"/>
          </p:cNvCxnSpPr>
          <p:nvPr/>
        </p:nvCxnSpPr>
        <p:spPr bwMode="auto">
          <a:xfrm flipV="1">
            <a:off x="6416111" y="3088977"/>
            <a:ext cx="443774" cy="5411"/>
          </a:xfrm>
          <a:prstGeom prst="straightConnector1">
            <a:avLst/>
          </a:prstGeom>
          <a:ln>
            <a:headEnd/>
            <a:tailEnd type="arrow" w="med" len="med"/>
          </a:ln>
          <a:extLst/>
        </p:spPr>
        <p:style>
          <a:lnRef idx="1">
            <a:schemeClr val="dk1"/>
          </a:lnRef>
          <a:fillRef idx="0">
            <a:schemeClr val="dk1"/>
          </a:fillRef>
          <a:effectRef idx="0">
            <a:schemeClr val="dk1"/>
          </a:effectRef>
          <a:fontRef idx="minor">
            <a:schemeClr val="tx1"/>
          </a:fontRef>
        </p:style>
      </p:cxnSp>
      <p:grpSp>
        <p:nvGrpSpPr>
          <p:cNvPr id="30" name="Group 29"/>
          <p:cNvGrpSpPr>
            <a:grpSpLocks/>
          </p:cNvGrpSpPr>
          <p:nvPr/>
        </p:nvGrpSpPr>
        <p:grpSpPr bwMode="auto">
          <a:xfrm>
            <a:off x="423866" y="1278089"/>
            <a:ext cx="1028704" cy="3602082"/>
            <a:chOff x="480377" y="1636440"/>
            <a:chExt cx="1953774" cy="6624736"/>
          </a:xfrm>
          <a:solidFill>
            <a:schemeClr val="accent6">
              <a:lumMod val="50000"/>
            </a:schemeClr>
          </a:solidFill>
        </p:grpSpPr>
        <p:sp>
          <p:nvSpPr>
            <p:cNvPr id="31" name="Rounded Rectangle 42"/>
            <p:cNvSpPr>
              <a:spLocks noChangeArrowheads="1"/>
            </p:cNvSpPr>
            <p:nvPr/>
          </p:nvSpPr>
          <p:spPr bwMode="auto">
            <a:xfrm>
              <a:off x="480377" y="1636440"/>
              <a:ext cx="1953774" cy="6624736"/>
            </a:xfrm>
            <a:prstGeom prst="rect">
              <a:avLst/>
            </a:prstGeom>
            <a:grpFill/>
            <a:ln w="25400">
              <a:solidFill>
                <a:schemeClr val="bg1"/>
              </a:solidFill>
              <a:round/>
              <a:headEnd/>
              <a:tailEnd/>
            </a:ln>
            <a:effectLst>
              <a:outerShdw blurRad="50800" dist="38100" dir="2700000" algn="tl" rotWithShape="0">
                <a:srgbClr val="808080">
                  <a:alpha val="42999"/>
                </a:srgbClr>
              </a:outerShdw>
            </a:effectLst>
          </p:spPr>
          <p:txBody>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lnSpc>
                  <a:spcPct val="130000"/>
                </a:lnSpc>
                <a:defRPr/>
              </a:pPr>
              <a:endParaRPr lang="en-US" sz="1400" dirty="0">
                <a:latin typeface="+mj-lt"/>
                <a:cs typeface="ヒラギノ明朝 ProN W3" charset="-128"/>
              </a:endParaRPr>
            </a:p>
          </p:txBody>
        </p:sp>
        <p:pic>
          <p:nvPicPr>
            <p:cNvPr id="32" name="Picture 31" descr="T1_T2_FLAIR.png"/>
            <p:cNvPicPr>
              <a:picLocks/>
            </p:cNvPicPr>
            <p:nvPr/>
          </p:nvPicPr>
          <p:blipFill>
            <a:blip r:embed="rId7" cstate="print">
              <a:extLst>
                <a:ext uri="{28A0092B-C50C-407E-A947-70E740481C1C}">
                  <a14:useLocalDpi xmlns:a14="http://schemas.microsoft.com/office/drawing/2010/main" val="0"/>
                </a:ext>
              </a:extLst>
            </a:blip>
            <a:srcRect l="3911" t="7336" r="70354" b="7591"/>
            <a:stretch>
              <a:fillRect/>
            </a:stretch>
          </p:blipFill>
          <p:spPr bwMode="auto">
            <a:xfrm>
              <a:off x="677968" y="1852464"/>
              <a:ext cx="1423123" cy="1809940"/>
            </a:xfrm>
            <a:prstGeom prst="rect">
              <a:avLst/>
            </a:prstGeom>
            <a:grpFill/>
            <a:ln w="9525">
              <a:solidFill>
                <a:schemeClr val="tx1"/>
              </a:solidFill>
              <a:miter lim="800000"/>
              <a:headEnd/>
              <a:tailEnd/>
            </a:ln>
            <a:extLst/>
          </p:spPr>
        </p:pic>
        <p:pic>
          <p:nvPicPr>
            <p:cNvPr id="33" name="Picture 32" descr="T1_T2_FLAIR.png"/>
            <p:cNvPicPr>
              <a:picLocks/>
            </p:cNvPicPr>
            <p:nvPr/>
          </p:nvPicPr>
          <p:blipFill>
            <a:blip r:embed="rId8" cstate="print">
              <a:extLst>
                <a:ext uri="{28A0092B-C50C-407E-A947-70E740481C1C}">
                  <a14:useLocalDpi xmlns:a14="http://schemas.microsoft.com/office/drawing/2010/main" val="0"/>
                </a:ext>
              </a:extLst>
            </a:blip>
            <a:srcRect l="37383" t="7336" r="37032" b="7591"/>
            <a:stretch>
              <a:fillRect/>
            </a:stretch>
          </p:blipFill>
          <p:spPr bwMode="auto">
            <a:xfrm>
              <a:off x="680046" y="3811226"/>
              <a:ext cx="1443054" cy="1797904"/>
            </a:xfrm>
            <a:prstGeom prst="rect">
              <a:avLst/>
            </a:prstGeom>
            <a:grpFill/>
            <a:ln w="9525">
              <a:solidFill>
                <a:schemeClr val="tx1"/>
              </a:solidFill>
              <a:miter lim="800000"/>
              <a:headEnd/>
              <a:tailEnd/>
            </a:ln>
            <a:extLst/>
          </p:spPr>
        </p:pic>
        <p:pic>
          <p:nvPicPr>
            <p:cNvPr id="34" name="Picture 33" descr="T1_T2_FLAIR.png"/>
            <p:cNvPicPr>
              <a:picLocks/>
            </p:cNvPicPr>
            <p:nvPr/>
          </p:nvPicPr>
          <p:blipFill>
            <a:blip r:embed="rId9" cstate="print">
              <a:extLst>
                <a:ext uri="{28A0092B-C50C-407E-A947-70E740481C1C}">
                  <a14:useLocalDpi xmlns:a14="http://schemas.microsoft.com/office/drawing/2010/main" val="0"/>
                </a:ext>
              </a:extLst>
            </a:blip>
            <a:srcRect l="69711" t="7336" r="5447" b="7591"/>
            <a:stretch>
              <a:fillRect/>
            </a:stretch>
          </p:blipFill>
          <p:spPr bwMode="auto">
            <a:xfrm>
              <a:off x="666759" y="5757951"/>
              <a:ext cx="1443052" cy="1776479"/>
            </a:xfrm>
            <a:prstGeom prst="rect">
              <a:avLst/>
            </a:prstGeom>
            <a:grpFill/>
            <a:ln w="9525">
              <a:solidFill>
                <a:schemeClr val="tx1"/>
              </a:solidFill>
              <a:miter lim="800000"/>
              <a:headEnd/>
              <a:tailEnd/>
            </a:ln>
            <a:extLst/>
          </p:spPr>
        </p:pic>
        <p:sp>
          <p:nvSpPr>
            <p:cNvPr id="35" name="TextBox 80"/>
            <p:cNvSpPr txBox="1"/>
            <p:nvPr/>
          </p:nvSpPr>
          <p:spPr>
            <a:xfrm>
              <a:off x="521676" y="7601107"/>
              <a:ext cx="1871175" cy="574831"/>
            </a:xfrm>
            <a:prstGeom prst="rect">
              <a:avLst/>
            </a:prstGeom>
            <a:grpFill/>
          </p:spPr>
          <p:txBody>
            <a:bodyPr>
              <a:spAutoFit/>
            </a:bodyPr>
            <a:lstStyle>
              <a:defPPr>
                <a:defRPr lang="en-US"/>
              </a:defPPr>
              <a:lvl1pPr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1pPr>
              <a:lvl2pPr marL="4572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2pPr>
              <a:lvl3pPr marL="9144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3pPr>
              <a:lvl4pPr marL="13716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4pPr>
              <a:lvl5pPr marL="1828800" algn="l" rtl="0" fontAlgn="base">
                <a:spcBef>
                  <a:spcPct val="0"/>
                </a:spcBef>
                <a:spcAft>
                  <a:spcPct val="0"/>
                </a:spcAft>
                <a:defRPr sz="4000" kern="1200">
                  <a:solidFill>
                    <a:srgbClr val="FFFFFF"/>
                  </a:solidFill>
                  <a:latin typeface="American Typewriter" charset="0"/>
                  <a:ea typeface="ヒラギノ明朝 ProN W3" charset="-128"/>
                  <a:cs typeface="+mn-cs"/>
                  <a:sym typeface="American Typewriter" charset="0"/>
                </a:defRPr>
              </a:lvl5pPr>
              <a:lvl6pPr marL="22860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6pPr>
              <a:lvl7pPr marL="27432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7pPr>
              <a:lvl8pPr marL="32004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8pPr>
              <a:lvl9pPr marL="3657600" algn="l" defTabSz="914400" rtl="0" eaLnBrk="1" latinLnBrk="0" hangingPunct="1">
                <a:defRPr sz="4000" kern="1200">
                  <a:solidFill>
                    <a:srgbClr val="FFFFFF"/>
                  </a:solidFill>
                  <a:latin typeface="American Typewriter" charset="0"/>
                  <a:ea typeface="ヒラギノ明朝 ProN W3" charset="-128"/>
                  <a:cs typeface="+mn-cs"/>
                  <a:sym typeface="American Typewriter" charset="0"/>
                </a:defRPr>
              </a:lvl9pPr>
            </a:lstStyle>
            <a:p>
              <a:pPr algn="ctr">
                <a:defRPr/>
              </a:pPr>
              <a:r>
                <a:rPr lang="en-US" sz="1400" dirty="0">
                  <a:latin typeface="+mj-lt"/>
                  <a:ea typeface="ヒラギノ明朝 ProN W3" charset="0"/>
                  <a:cs typeface="ヒラギノ明朝 ProN W3" charset="0"/>
                </a:rPr>
                <a:t>Data</a:t>
              </a:r>
              <a:endParaRPr lang="en-US" sz="1050" dirty="0">
                <a:latin typeface="+mj-lt"/>
                <a:ea typeface="ヒラギノ明朝 ProN W3" charset="0"/>
                <a:cs typeface="ヒラギノ明朝 ProN W3" charset="0"/>
              </a:endParaRPr>
            </a:p>
          </p:txBody>
        </p:sp>
      </p:grpSp>
      <p:cxnSp>
        <p:nvCxnSpPr>
          <p:cNvPr id="49" name="Straight Arrow Connector 48"/>
          <p:cNvCxnSpPr>
            <a:cxnSpLocks noChangeShapeType="1"/>
            <a:stCxn id="31" idx="3"/>
            <a:endCxn id="45" idx="1"/>
          </p:cNvCxnSpPr>
          <p:nvPr/>
        </p:nvCxnSpPr>
        <p:spPr bwMode="auto">
          <a:xfrm>
            <a:off x="1452570" y="3079130"/>
            <a:ext cx="403984" cy="1644"/>
          </a:xfrm>
          <a:prstGeom prst="straightConnector1">
            <a:avLst/>
          </a:prstGeom>
          <a:ln>
            <a:headEnd/>
            <a:tailEnd type="arrow" w="med" len="med"/>
          </a:ln>
          <a:extLst/>
        </p:spPr>
        <p:style>
          <a:lnRef idx="1">
            <a:schemeClr val="dk1"/>
          </a:lnRef>
          <a:fillRef idx="0">
            <a:schemeClr val="dk1"/>
          </a:fillRef>
          <a:effectRef idx="0">
            <a:schemeClr val="dk1"/>
          </a:effectRef>
          <a:fontRef idx="minor">
            <a:schemeClr val="tx1"/>
          </a:fontRef>
        </p:style>
      </p:cxnSp>
      <p:cxnSp>
        <p:nvCxnSpPr>
          <p:cNvPr id="48" name="Straight Arrow Connector 47"/>
          <p:cNvCxnSpPr>
            <a:cxnSpLocks noChangeShapeType="1"/>
          </p:cNvCxnSpPr>
          <p:nvPr/>
        </p:nvCxnSpPr>
        <p:spPr bwMode="auto">
          <a:xfrm>
            <a:off x="3126220" y="3074427"/>
            <a:ext cx="403984" cy="1644"/>
          </a:xfrm>
          <a:prstGeom prst="straightConnector1">
            <a:avLst/>
          </a:prstGeom>
          <a:ln>
            <a:headEnd/>
            <a:tailEnd type="arrow"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58804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p:cNvSpPr>
            <a:spLocks noGrp="1"/>
          </p:cNvSpPr>
          <p:nvPr>
            <p:ph type="title"/>
          </p:nvPr>
        </p:nvSpPr>
        <p:spPr>
          <a:xfrm>
            <a:off x="522000" y="555526"/>
            <a:ext cx="8100000" cy="533400"/>
          </a:xfrm>
        </p:spPr>
        <p:txBody>
          <a:bodyPr/>
          <a:lstStyle/>
          <a:p>
            <a:r>
              <a:rPr lang="en-US" sz="2400" dirty="0" smtClean="0"/>
              <a:t>DATA</a:t>
            </a:r>
            <a:endParaRPr lang="nl-NL" sz="2400" dirty="0"/>
          </a:p>
        </p:txBody>
      </p:sp>
      <p:sp>
        <p:nvSpPr>
          <p:cNvPr id="10" name="Tijdelijke aanduiding voor inhoud 9"/>
          <p:cNvSpPr>
            <a:spLocks noGrp="1"/>
          </p:cNvSpPr>
          <p:nvPr>
            <p:ph idx="1"/>
          </p:nvPr>
        </p:nvSpPr>
        <p:spPr>
          <a:xfrm>
            <a:off x="522000" y="1203598"/>
            <a:ext cx="8100000" cy="3152632"/>
          </a:xfrm>
        </p:spPr>
        <p:txBody>
          <a:bodyPr/>
          <a:lstStyle/>
          <a:p>
            <a:r>
              <a:rPr lang="nl-NL" sz="1800" dirty="0" smtClean="0"/>
              <a:t>RUNDMC study:</a:t>
            </a:r>
          </a:p>
          <a:p>
            <a:pPr lvl="1"/>
            <a:r>
              <a:rPr lang="nl-NL" sz="1800" dirty="0" smtClean="0"/>
              <a:t> 503 SVD patients</a:t>
            </a:r>
          </a:p>
          <a:p>
            <a:pPr lvl="1"/>
            <a:r>
              <a:rPr lang="nl-NL" sz="1800" dirty="0" smtClean="0"/>
              <a:t>1.5 </a:t>
            </a:r>
            <a:r>
              <a:rPr lang="nl-NL" sz="1800" dirty="0"/>
              <a:t>Tesla MRI scanner (Magnetom Sonata, Siemens </a:t>
            </a:r>
            <a:r>
              <a:rPr lang="nl-NL" sz="1800" dirty="0" smtClean="0"/>
              <a:t>)</a:t>
            </a:r>
          </a:p>
          <a:p>
            <a:pPr lvl="1"/>
            <a:r>
              <a:rPr lang="nl-NL" sz="1800" dirty="0" smtClean="0"/>
              <a:t>T1 </a:t>
            </a:r>
            <a:r>
              <a:rPr lang="nl-NL" sz="1800" dirty="0"/>
              <a:t>(TR/TE/TI 2250/3.68/850 ms FA 15°, voxel size 1.0×1.0×1.0 </a:t>
            </a:r>
            <a:r>
              <a:rPr lang="nl-NL" sz="1800" dirty="0" smtClean="0"/>
              <a:t>mm)</a:t>
            </a:r>
          </a:p>
          <a:p>
            <a:pPr lvl="1"/>
            <a:r>
              <a:rPr lang="nl-NL" sz="1800" dirty="0" smtClean="0"/>
              <a:t>FLAIR </a:t>
            </a:r>
            <a:r>
              <a:rPr lang="nl-NL" sz="1800" dirty="0"/>
              <a:t>(TR/TE/TI 9000/84/2200 ms, voxel size 1.0×1.2×5.0 mm, 1 mm gap)</a:t>
            </a:r>
          </a:p>
          <a:p>
            <a:pPr lvl="1"/>
            <a:r>
              <a:rPr lang="nl-NL" sz="1800" smtClean="0"/>
              <a:t>T2* </a:t>
            </a:r>
            <a:r>
              <a:rPr lang="nl-NL" sz="1800" dirty="0"/>
              <a:t>(TR/TE 800/26 ms, voxel size 1.0×1.3×5.0 mm, 1 mm gap</a:t>
            </a:r>
            <a:r>
              <a:rPr lang="nl-NL" sz="1800" dirty="0" smtClean="0"/>
              <a:t>)</a:t>
            </a:r>
          </a:p>
          <a:p>
            <a:endParaRPr lang="nl-NL" sz="1800" dirty="0"/>
          </a:p>
          <a:p>
            <a:endParaRPr lang="nl-NL" sz="1800" dirty="0"/>
          </a:p>
        </p:txBody>
      </p:sp>
      <p:pic>
        <p:nvPicPr>
          <p:cNvPr id="2" name="Picture 1"/>
          <p:cNvPicPr>
            <a:picLocks noChangeAspect="1"/>
          </p:cNvPicPr>
          <p:nvPr/>
        </p:nvPicPr>
        <p:blipFill>
          <a:blip r:embed="rId3"/>
          <a:stretch>
            <a:fillRect/>
          </a:stretch>
        </p:blipFill>
        <p:spPr>
          <a:xfrm>
            <a:off x="1763688" y="3156421"/>
            <a:ext cx="5089073" cy="1962140"/>
          </a:xfrm>
          <a:prstGeom prst="rect">
            <a:avLst/>
          </a:prstGeom>
        </p:spPr>
      </p:pic>
    </p:spTree>
    <p:extLst>
      <p:ext uri="{BB962C8B-B14F-4D97-AF65-F5344CB8AC3E}">
        <p14:creationId xmlns:p14="http://schemas.microsoft.com/office/powerpoint/2010/main" val="2608719404"/>
      </p:ext>
    </p:extLst>
  </p:cSld>
  <p:clrMapOvr>
    <a:masterClrMapping/>
  </p:clrMapOvr>
  <p:timing>
    <p:tnLst>
      <p:par>
        <p:cTn id="1" dur="indefinite" restart="never" nodeType="tmRoot"/>
      </p:par>
    </p:tnLst>
  </p:timing>
</p:sld>
</file>

<file path=ppt/theme/theme1.xml><?xml version="1.0" encoding="utf-8"?>
<a:theme xmlns:a="http://schemas.openxmlformats.org/drawingml/2006/main" name="Radboudumc">
  <a:themeElements>
    <a:clrScheme name="Radboudumc">
      <a:dk1>
        <a:srgbClr val="000000"/>
      </a:dk1>
      <a:lt1>
        <a:sysClr val="window" lastClr="FFFFFF"/>
      </a:lt1>
      <a:dk2>
        <a:srgbClr val="00AFDC"/>
      </a:dk2>
      <a:lt2>
        <a:srgbClr val="FFFFFF"/>
      </a:lt2>
      <a:accent1>
        <a:srgbClr val="006991"/>
      </a:accent1>
      <a:accent2>
        <a:srgbClr val="7FB4C8"/>
      </a:accent2>
      <a:accent3>
        <a:srgbClr val="00AFDC"/>
      </a:accent3>
      <a:accent4>
        <a:srgbClr val="7FD7ED"/>
      </a:accent4>
      <a:accent5>
        <a:srgbClr val="CCCCCC"/>
      </a:accent5>
      <a:accent6>
        <a:srgbClr val="E6E6E6"/>
      </a:accent6>
      <a:hlink>
        <a:srgbClr val="000000"/>
      </a:hlink>
      <a:folHlink>
        <a:srgbClr val="00AFDC"/>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Presentatie_16x9</Template>
  <TotalTime>13473</TotalTime>
  <Words>2745</Words>
  <Application>Microsoft Office PowerPoint</Application>
  <PresentationFormat>On-screen Show (16:9)</PresentationFormat>
  <Paragraphs>312</Paragraphs>
  <Slides>28</Slides>
  <Notes>27</Notes>
  <HiddenSlides>2</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7" baseType="lpstr">
      <vt:lpstr>ＭＳ Ｐゴシック</vt:lpstr>
      <vt:lpstr>American Typewriter</vt:lpstr>
      <vt:lpstr>Arial</vt:lpstr>
      <vt:lpstr>Calibri</vt:lpstr>
      <vt:lpstr>Kievit-Book</vt:lpstr>
      <vt:lpstr>Wingdings</vt:lpstr>
      <vt:lpstr>ヒラギノ明朝 ProN W3</vt:lpstr>
      <vt:lpstr>Radboudumc</vt:lpstr>
      <vt:lpstr>Bitmap Image</vt:lpstr>
      <vt:lpstr> Small White Matter Lesion Detection in Cerebral Small Vessel Disease </vt:lpstr>
      <vt:lpstr>Small Vessel Disease</vt:lpstr>
      <vt:lpstr>Small Vessel Disease</vt:lpstr>
      <vt:lpstr>The RUNDMC Study</vt:lpstr>
      <vt:lpstr>Automated Quantification of WML</vt:lpstr>
      <vt:lpstr>Motivation - Why small WMLs are important?!</vt:lpstr>
      <vt:lpstr>Purpose</vt:lpstr>
      <vt:lpstr>Overview</vt:lpstr>
      <vt:lpstr>DATA</vt:lpstr>
      <vt:lpstr>Preprocessing: A Bird’s Eye View</vt:lpstr>
      <vt:lpstr>Preprocessing: Registration of Multimodal Patient Data</vt:lpstr>
      <vt:lpstr>Preprocessing: Brain Extraction</vt:lpstr>
      <vt:lpstr>Preprocessing: Bias Field Correction </vt:lpstr>
      <vt:lpstr>Preprocessing: Standardization</vt:lpstr>
      <vt:lpstr>Preprocessing: Intensity Standardization</vt:lpstr>
      <vt:lpstr>Features</vt:lpstr>
      <vt:lpstr>Annular Filter</vt:lpstr>
      <vt:lpstr>Supervised Learning: Sampling</vt:lpstr>
      <vt:lpstr>Supervised Learning: Learning Method</vt:lpstr>
      <vt:lpstr>Evaluation Method</vt:lpstr>
      <vt:lpstr>Evaluation Method (FROC)</vt:lpstr>
      <vt:lpstr>Results: FROC (Different Classifiers)</vt:lpstr>
      <vt:lpstr>Results: FROC (Different Feature Sets)</vt:lpstr>
      <vt:lpstr>Visualized Results</vt:lpstr>
      <vt:lpstr>Visualized Results</vt:lpstr>
      <vt:lpstr>Discussion and Conclusions</vt:lpstr>
      <vt:lpstr>Thanks!</vt:lpstr>
      <vt:lpstr>Extra Slide – 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Wendy</dc:creator>
  <dc:description>versie 1.0</dc:description>
  <cp:lastModifiedBy>Mohsen</cp:lastModifiedBy>
  <cp:revision>435</cp:revision>
  <dcterms:created xsi:type="dcterms:W3CDTF">2013-10-28T13:18:51Z</dcterms:created>
  <dcterms:modified xsi:type="dcterms:W3CDTF">2016-01-06T09:11:17Z</dcterms:modified>
  <cp:category>Huisstijl</cp:category>
</cp:coreProperties>
</file>